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8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981" y="203961"/>
            <a:ext cx="1182603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41783" y="614910"/>
            <a:ext cx="1732816" cy="1324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6753" y="1234456"/>
            <a:ext cx="2799906" cy="65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76784"/>
            <a:ext cx="6109716" cy="83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17447"/>
            <a:ext cx="5390388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7068" y="2993898"/>
            <a:ext cx="3799840" cy="3531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613140" y="1829054"/>
            <a:ext cx="3225800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46235" y="1938527"/>
            <a:ext cx="1738883" cy="650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98803" y="1933955"/>
            <a:ext cx="771090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4796" y="3326891"/>
            <a:ext cx="1021079" cy="102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07201" y="3532411"/>
            <a:ext cx="1443338" cy="3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15018" y="1883664"/>
            <a:ext cx="1345359" cy="885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885864" y="3521726"/>
            <a:ext cx="1420562" cy="600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54298" y="2064944"/>
            <a:ext cx="1231604" cy="720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888129" y="4500955"/>
            <a:ext cx="1410628" cy="71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994089" y="3156204"/>
            <a:ext cx="1215374" cy="926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8426" y="4657527"/>
            <a:ext cx="1174378" cy="4963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994356" y="4455052"/>
            <a:ext cx="1238920" cy="7146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56253" y="3156204"/>
            <a:ext cx="922451" cy="10260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790431" y="4578096"/>
            <a:ext cx="2097024" cy="5974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260604"/>
            <a:ext cx="6496812" cy="8397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002791"/>
            <a:ext cx="5734812" cy="140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6667" y="0"/>
            <a:ext cx="608533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7952" y="451104"/>
            <a:ext cx="2708148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222" y="2048713"/>
            <a:ext cx="1132555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3222" y="1142554"/>
            <a:ext cx="11325555" cy="427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23922793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w7uw9wmak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pXyagutoZ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WhGiyR4N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996" y="2343734"/>
            <a:ext cx="5311775" cy="209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3400" spc="-229" dirty="0" smtClean="0">
                <a:latin typeface="Arial"/>
                <a:cs typeface="Arial"/>
              </a:rPr>
              <a:t>Змішана реальність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spc="-55" dirty="0">
                <a:latin typeface="Arial"/>
                <a:cs typeface="Arial"/>
              </a:rPr>
              <a:t>Microsoft</a:t>
            </a:r>
            <a:r>
              <a:rPr sz="3400" spc="-175" dirty="0">
                <a:latin typeface="Arial"/>
                <a:cs typeface="Arial"/>
              </a:rPr>
              <a:t> </a:t>
            </a:r>
            <a:r>
              <a:rPr sz="3400" spc="-155" dirty="0">
                <a:latin typeface="Arial"/>
                <a:cs typeface="Arial"/>
              </a:rPr>
              <a:t>Hololens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180" dirty="0" smtClean="0">
                <a:latin typeface="Arial"/>
                <a:cs typeface="Arial"/>
              </a:rPr>
              <a:t>в</a:t>
            </a:r>
            <a:r>
              <a:rPr sz="3400" spc="-185" dirty="0" smtClean="0">
                <a:latin typeface="Arial"/>
                <a:cs typeface="Arial"/>
              </a:rPr>
              <a:t> </a:t>
            </a:r>
            <a:r>
              <a:rPr lang="uk-UA" sz="3400" spc="-150" dirty="0" smtClean="0">
                <a:latin typeface="Arial"/>
                <a:cs typeface="Arial"/>
              </a:rPr>
              <a:t>промисловості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uk-UA" sz="3400" spc="-80" dirty="0" smtClean="0">
                <a:solidFill>
                  <a:srgbClr val="7E7E7E"/>
                </a:solidFill>
                <a:latin typeface="Arial"/>
                <a:cs typeface="Arial"/>
              </a:rPr>
              <a:t>Світовий досвід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307" y="228600"/>
            <a:ext cx="2743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592921" y="447294"/>
            <a:ext cx="2233971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0"/>
            <a:ext cx="608228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3088004"/>
            <a:ext cx="5100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uk-UA" sz="4000" b="1" u="heavy" spc="-2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Навчання  </a:t>
            </a:r>
            <a:r>
              <a:rPr lang="uk-UA" sz="4000" b="1" u="heavy" spc="-25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працівників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6784"/>
            <a:ext cx="6109716" cy="83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7447"/>
            <a:ext cx="5390388" cy="14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33" y="201319"/>
            <a:ext cx="537961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6784"/>
            <a:ext cx="6109716" cy="83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7447"/>
            <a:ext cx="5390388" cy="1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981" y="203961"/>
            <a:ext cx="4902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80" dirty="0" smtClean="0">
                <a:solidFill>
                  <a:srgbClr val="FFFFFF"/>
                </a:solidFill>
                <a:latin typeface="Arial"/>
                <a:cs typeface="Arial"/>
              </a:rPr>
              <a:t>Дані</a:t>
            </a:r>
            <a:r>
              <a:rPr sz="4000" b="0" spc="-2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4000" b="0" spc="-195" dirty="0" smtClean="0">
                <a:solidFill>
                  <a:srgbClr val="FFFFFF"/>
                </a:solidFill>
                <a:latin typeface="Arial"/>
                <a:cs typeface="Arial"/>
              </a:rPr>
              <a:t>досліджень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22" y="1142554"/>
            <a:ext cx="11015980" cy="4324261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5400" b="1" spc="-210" dirty="0">
                <a:solidFill>
                  <a:srgbClr val="4471C4"/>
                </a:solidFill>
                <a:latin typeface="Trebuchet MS"/>
                <a:cs typeface="Trebuchet MS"/>
              </a:rPr>
              <a:t>86%</a:t>
            </a:r>
            <a:endParaRPr sz="5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19"/>
              </a:spcBef>
            </a:pPr>
            <a:r>
              <a:rPr lang="uk-UA" sz="3400" b="1" spc="-195" dirty="0" smtClean="0">
                <a:solidFill>
                  <a:srgbClr val="7E7E7E"/>
                </a:solidFill>
                <a:latin typeface="Trebuchet MS"/>
                <a:cs typeface="Trebuchet MS"/>
              </a:rPr>
              <a:t>людей </a:t>
            </a:r>
            <a:r>
              <a:rPr lang="uk-UA" sz="3400" b="1" spc="-204" dirty="0" smtClean="0">
                <a:solidFill>
                  <a:srgbClr val="7E7E7E"/>
                </a:solidFill>
                <a:latin typeface="Trebuchet MS"/>
                <a:cs typeface="Trebuchet MS"/>
              </a:rPr>
              <a:t>надають перевагу отриманню інструкції </a:t>
            </a:r>
            <a:r>
              <a:rPr sz="3400" b="1" spc="-175" dirty="0" smtClean="0">
                <a:solidFill>
                  <a:srgbClr val="7E7E7E"/>
                </a:solidFill>
                <a:latin typeface="Trebuchet MS"/>
                <a:cs typeface="Trebuchet MS"/>
              </a:rPr>
              <a:t>в</a:t>
            </a:r>
            <a:r>
              <a:rPr sz="3400" b="1" spc="-455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lang="uk-UA" sz="3400" b="1" spc="-210" dirty="0" smtClean="0">
                <a:solidFill>
                  <a:srgbClr val="7E7E7E"/>
                </a:solidFill>
                <a:latin typeface="Trebuchet MS"/>
                <a:cs typeface="Trebuchet MS"/>
              </a:rPr>
              <a:t>тривимірному</a:t>
            </a:r>
            <a:r>
              <a:rPr sz="3400" b="1" spc="-210" dirty="0" smtClean="0">
                <a:solidFill>
                  <a:srgbClr val="7E7E7E"/>
                </a:solidFill>
                <a:latin typeface="Trebuchet MS"/>
                <a:cs typeface="Trebuchet MS"/>
              </a:rPr>
              <a:t>, </a:t>
            </a:r>
            <a:r>
              <a:rPr lang="uk-UA" sz="3400" b="1" spc="-210" dirty="0" smtClean="0">
                <a:solidFill>
                  <a:srgbClr val="7E7E7E"/>
                </a:solidFill>
                <a:latin typeface="Trebuchet MS"/>
                <a:cs typeface="Trebuchet MS"/>
              </a:rPr>
              <a:t>анімованому вигляді</a:t>
            </a:r>
            <a:r>
              <a:rPr sz="3400" b="1" spc="-225" dirty="0" smtClean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endParaRPr sz="3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400" b="1" spc="-254" dirty="0">
                <a:solidFill>
                  <a:srgbClr val="4471C4"/>
                </a:solidFill>
                <a:latin typeface="Trebuchet MS"/>
                <a:cs typeface="Trebuchet MS"/>
              </a:rPr>
              <a:t>На</a:t>
            </a:r>
            <a:r>
              <a:rPr sz="5400" b="1" spc="-409" dirty="0">
                <a:solidFill>
                  <a:srgbClr val="4471C4"/>
                </a:solidFill>
                <a:latin typeface="Trebuchet MS"/>
                <a:cs typeface="Trebuchet MS"/>
              </a:rPr>
              <a:t> </a:t>
            </a:r>
            <a:r>
              <a:rPr sz="5400" b="1" spc="-210" dirty="0">
                <a:solidFill>
                  <a:srgbClr val="4471C4"/>
                </a:solidFill>
                <a:latin typeface="Trebuchet MS"/>
                <a:cs typeface="Trebuchet MS"/>
              </a:rPr>
              <a:t>82%</a:t>
            </a:r>
            <a:endParaRPr sz="5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lang="uk-UA" sz="3400" b="1" spc="-245" dirty="0" smtClean="0">
                <a:solidFill>
                  <a:srgbClr val="7E7E7E"/>
                </a:solidFill>
                <a:latin typeface="Trebuchet MS"/>
                <a:cs typeface="Trebuchet MS"/>
              </a:rPr>
              <a:t>знижується </a:t>
            </a:r>
            <a:r>
              <a:rPr lang="uk-UA" sz="3400" b="1" spc="-229" dirty="0" smtClean="0">
                <a:solidFill>
                  <a:srgbClr val="7E7E7E"/>
                </a:solidFill>
                <a:latin typeface="Trebuchet MS"/>
                <a:cs typeface="Trebuchet MS"/>
              </a:rPr>
              <a:t>кількість помилок </a:t>
            </a:r>
            <a:r>
              <a:rPr lang="uk-UA" sz="3400" b="1" spc="-170" dirty="0" smtClean="0">
                <a:solidFill>
                  <a:srgbClr val="7E7E7E"/>
                </a:solidFill>
                <a:latin typeface="Trebuchet MS"/>
                <a:cs typeface="Trebuchet MS"/>
              </a:rPr>
              <a:t>при </a:t>
            </a:r>
            <a:r>
              <a:rPr lang="uk-UA" sz="3400" b="1" spc="-180" dirty="0" smtClean="0">
                <a:solidFill>
                  <a:srgbClr val="7E7E7E"/>
                </a:solidFill>
                <a:latin typeface="Trebuchet MS"/>
                <a:cs typeface="Trebuchet MS"/>
              </a:rPr>
              <a:t>виконанні </a:t>
            </a:r>
            <a:r>
              <a:rPr lang="uk-UA" sz="3400" b="1" spc="-185" dirty="0" smtClean="0">
                <a:solidFill>
                  <a:srgbClr val="7E7E7E"/>
                </a:solidFill>
                <a:latin typeface="Trebuchet MS"/>
                <a:cs typeface="Trebuchet MS"/>
              </a:rPr>
              <a:t>завдань</a:t>
            </a:r>
            <a:r>
              <a:rPr sz="3400" b="1" spc="-185" dirty="0" smtClean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endParaRPr sz="3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981" y="203961"/>
            <a:ext cx="4902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80" dirty="0" smtClean="0">
                <a:solidFill>
                  <a:srgbClr val="FFFFFF"/>
                </a:solidFill>
                <a:latin typeface="Arial"/>
                <a:cs typeface="Arial"/>
              </a:rPr>
              <a:t>Дані</a:t>
            </a:r>
            <a:r>
              <a:rPr lang="uk-UA" sz="4000" b="0" spc="-2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4000" b="0" spc="-195" dirty="0" smtClean="0">
                <a:solidFill>
                  <a:srgbClr val="FFFFFF"/>
                </a:solidFill>
                <a:latin typeface="Arial"/>
                <a:cs typeface="Arial"/>
              </a:rPr>
              <a:t>досліджень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057400"/>
            <a:ext cx="2148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На</a:t>
            </a:r>
            <a:r>
              <a:rPr spc="-490" dirty="0"/>
              <a:t> </a:t>
            </a:r>
            <a:r>
              <a:rPr spc="-204" dirty="0"/>
              <a:t>90%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377545" y="2971800"/>
            <a:ext cx="4194455" cy="35567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 marR="471170" algn="l">
              <a:lnSpc>
                <a:spcPct val="100000"/>
              </a:lnSpc>
              <a:spcBef>
                <a:spcPts val="95"/>
              </a:spcBef>
            </a:pPr>
            <a:r>
              <a:rPr lang="uk-UA" spc="-185" dirty="0"/>
              <a:t>п</a:t>
            </a:r>
            <a:r>
              <a:rPr lang="uk-UA" spc="-185" dirty="0" smtClean="0"/>
              <a:t>окращилась якість </a:t>
            </a:r>
            <a:r>
              <a:rPr lang="uk-UA" spc="-160" dirty="0" smtClean="0"/>
              <a:t>збирання </a:t>
            </a:r>
            <a:r>
              <a:rPr lang="uk-UA" spc="-145" dirty="0" smtClean="0"/>
              <a:t>крила завдяки </a:t>
            </a:r>
            <a:r>
              <a:rPr lang="uk-UA" spc="-150" dirty="0" smtClean="0"/>
              <a:t>використанню </a:t>
            </a:r>
            <a:endParaRPr spc="-150" dirty="0"/>
          </a:p>
          <a:p>
            <a:pPr marL="28575" algn="l">
              <a:lnSpc>
                <a:spcPct val="100000"/>
              </a:lnSpc>
            </a:pPr>
            <a:r>
              <a:rPr lang="uk-UA" spc="-140" dirty="0" smtClean="0"/>
              <a:t>змішаної реальності</a:t>
            </a:r>
            <a:r>
              <a:rPr spc="-185" dirty="0" smtClean="0"/>
              <a:t>.</a:t>
            </a:r>
            <a:endParaRPr spc="-185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400" spc="-254" dirty="0">
                <a:solidFill>
                  <a:srgbClr val="4471C4"/>
                </a:solidFill>
              </a:rPr>
              <a:t>На</a:t>
            </a:r>
            <a:r>
              <a:rPr sz="5400" spc="-415" dirty="0">
                <a:solidFill>
                  <a:srgbClr val="4471C4"/>
                </a:solidFill>
              </a:rPr>
              <a:t> </a:t>
            </a:r>
            <a:r>
              <a:rPr sz="5400" spc="-210" dirty="0">
                <a:solidFill>
                  <a:srgbClr val="4471C4"/>
                </a:solidFill>
              </a:rPr>
              <a:t>30%</a:t>
            </a:r>
            <a:endParaRPr sz="5400" dirty="0"/>
          </a:p>
          <a:p>
            <a:pPr marL="12700" marR="805815">
              <a:lnSpc>
                <a:spcPct val="100000"/>
              </a:lnSpc>
              <a:spcBef>
                <a:spcPts val="955"/>
              </a:spcBef>
            </a:pPr>
            <a:r>
              <a:rPr lang="uk-UA" spc="-175" dirty="0" smtClean="0"/>
              <a:t>скоротився </a:t>
            </a:r>
            <a:r>
              <a:rPr lang="uk-UA" spc="-150" dirty="0" smtClean="0"/>
              <a:t>час </a:t>
            </a:r>
            <a:r>
              <a:rPr lang="uk-UA" spc="-180" dirty="0" smtClean="0"/>
              <a:t>збирання</a:t>
            </a:r>
            <a:r>
              <a:rPr spc="-180" dirty="0" smtClean="0"/>
              <a:t>.</a:t>
            </a:r>
            <a:endParaRPr spc="-180" dirty="0"/>
          </a:p>
        </p:txBody>
      </p:sp>
      <p:sp>
        <p:nvSpPr>
          <p:cNvPr id="5" name="object 5"/>
          <p:cNvSpPr txBox="1"/>
          <p:nvPr/>
        </p:nvSpPr>
        <p:spPr>
          <a:xfrm>
            <a:off x="4761103" y="1816900"/>
            <a:ext cx="3152775" cy="3348994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5400" b="1" spc="-260" dirty="0">
                <a:solidFill>
                  <a:srgbClr val="4471C4"/>
                </a:solidFill>
                <a:latin typeface="Trebuchet MS"/>
                <a:cs typeface="Trebuchet MS"/>
              </a:rPr>
              <a:t>До </a:t>
            </a:r>
            <a:r>
              <a:rPr sz="5400" b="1" spc="-430" dirty="0">
                <a:solidFill>
                  <a:srgbClr val="4471C4"/>
                </a:solidFill>
                <a:latin typeface="Trebuchet MS"/>
                <a:cs typeface="Trebuchet MS"/>
              </a:rPr>
              <a:t>4</a:t>
            </a:r>
            <a:r>
              <a:rPr sz="5400" b="1" spc="-575" dirty="0">
                <a:solidFill>
                  <a:srgbClr val="4471C4"/>
                </a:solidFill>
                <a:latin typeface="Trebuchet MS"/>
                <a:cs typeface="Trebuchet MS"/>
              </a:rPr>
              <a:t> </a:t>
            </a:r>
            <a:r>
              <a:rPr lang="uk-UA" sz="5400" b="1" spc="-265" dirty="0" smtClean="0">
                <a:solidFill>
                  <a:srgbClr val="4471C4"/>
                </a:solidFill>
                <a:latin typeface="Trebuchet MS"/>
                <a:cs typeface="Trebuchet MS"/>
              </a:rPr>
              <a:t>разів</a:t>
            </a:r>
            <a:endParaRPr sz="5400" dirty="0">
              <a:latin typeface="Trebuchet MS"/>
              <a:cs typeface="Trebuchet MS"/>
            </a:endParaRPr>
          </a:p>
          <a:p>
            <a:pPr marL="22225" marR="987425">
              <a:lnSpc>
                <a:spcPct val="100000"/>
              </a:lnSpc>
              <a:spcBef>
                <a:spcPts val="944"/>
              </a:spcBef>
            </a:pPr>
            <a:r>
              <a:rPr lang="uk-UA" sz="2800" b="1" spc="-340" dirty="0" smtClean="0">
                <a:solidFill>
                  <a:srgbClr val="7E7E7E"/>
                </a:solidFill>
                <a:latin typeface="Trebuchet MS"/>
                <a:cs typeface="Trebuchet MS"/>
              </a:rPr>
              <a:t>Зменшилась </a:t>
            </a:r>
            <a:r>
              <a:rPr lang="uk-UA" sz="2800" b="1" spc="-190" dirty="0" smtClean="0">
                <a:solidFill>
                  <a:srgbClr val="7E7E7E"/>
                </a:solidFill>
                <a:latin typeface="Trebuchet MS"/>
                <a:cs typeface="Trebuchet MS"/>
              </a:rPr>
              <a:t>середня </a:t>
            </a:r>
            <a:endParaRPr sz="2800" dirty="0">
              <a:latin typeface="Trebuchet MS"/>
              <a:cs typeface="Trebuchet MS"/>
            </a:endParaRPr>
          </a:p>
          <a:p>
            <a:pPr marL="22225" marR="5080">
              <a:lnSpc>
                <a:spcPct val="100000"/>
              </a:lnSpc>
            </a:pPr>
            <a:r>
              <a:rPr lang="uk-UA" sz="2800" b="1" spc="-180" dirty="0" smtClean="0">
                <a:solidFill>
                  <a:srgbClr val="7E7E7E"/>
                </a:solidFill>
                <a:latin typeface="Trebuchet MS"/>
                <a:cs typeface="Trebuchet MS"/>
              </a:rPr>
              <a:t>тривалість </a:t>
            </a:r>
            <a:r>
              <a:rPr lang="uk-UA" sz="2800" b="1" spc="-140" dirty="0" smtClean="0">
                <a:solidFill>
                  <a:srgbClr val="7E7E7E"/>
                </a:solidFill>
                <a:latin typeface="Trebuchet MS"/>
                <a:cs typeface="Trebuchet MS"/>
              </a:rPr>
              <a:t>дзвінків </a:t>
            </a:r>
            <a:r>
              <a:rPr sz="2800" b="1" spc="-145" dirty="0" smtClean="0">
                <a:solidFill>
                  <a:srgbClr val="7E7E7E"/>
                </a:solidFill>
                <a:latin typeface="Trebuchet MS"/>
                <a:cs typeface="Trebuchet MS"/>
              </a:rPr>
              <a:t>в </a:t>
            </a:r>
            <a:r>
              <a:rPr lang="uk-UA" sz="2800" b="1" spc="-195" dirty="0" smtClean="0">
                <a:solidFill>
                  <a:srgbClr val="7E7E7E"/>
                </a:solidFill>
                <a:latin typeface="Trebuchet MS"/>
                <a:cs typeface="Trebuchet MS"/>
              </a:rPr>
              <a:t>службу</a:t>
            </a:r>
            <a:r>
              <a:rPr sz="2800" b="1" spc="-195" dirty="0" smtClean="0">
                <a:solidFill>
                  <a:srgbClr val="7E7E7E"/>
                </a:solidFill>
                <a:latin typeface="Trebuchet MS"/>
                <a:cs typeface="Trebuchet MS"/>
              </a:rPr>
              <a:t>  </a:t>
            </a:r>
            <a:r>
              <a:rPr lang="uk-UA" sz="2800" b="1" spc="-160" dirty="0" smtClean="0">
                <a:solidFill>
                  <a:srgbClr val="7E7E7E"/>
                </a:solidFill>
                <a:latin typeface="Trebuchet MS"/>
                <a:cs typeface="Trebuchet MS"/>
              </a:rPr>
              <a:t>підтримки</a:t>
            </a:r>
            <a:r>
              <a:rPr sz="2800" b="1" spc="-160" dirty="0" smtClean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17380" y="707136"/>
            <a:ext cx="1143000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8613140" y="1829054"/>
            <a:ext cx="3225800" cy="3793345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pc="-254" dirty="0"/>
              <a:t>На</a:t>
            </a:r>
            <a:r>
              <a:rPr spc="-420" dirty="0"/>
              <a:t> </a:t>
            </a:r>
            <a:r>
              <a:rPr spc="-210" dirty="0"/>
              <a:t>34%</a:t>
            </a: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uk-UA" sz="2800" spc="-195" dirty="0" smtClean="0">
                <a:solidFill>
                  <a:srgbClr val="7E7E7E"/>
                </a:solidFill>
              </a:rPr>
              <a:t>Збільшилась </a:t>
            </a:r>
            <a:endParaRPr sz="2800" dirty="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uk-UA" sz="2800" spc="-130" dirty="0" smtClean="0">
                <a:solidFill>
                  <a:srgbClr val="7E7E7E"/>
                </a:solidFill>
              </a:rPr>
              <a:t>продуктивність </a:t>
            </a:r>
            <a:r>
              <a:rPr lang="uk-UA" sz="2800" spc="-165" dirty="0" smtClean="0">
                <a:solidFill>
                  <a:srgbClr val="7E7E7E"/>
                </a:solidFill>
              </a:rPr>
              <a:t>працівників</a:t>
            </a:r>
            <a:r>
              <a:rPr sz="2800" spc="-165" dirty="0" smtClean="0">
                <a:solidFill>
                  <a:srgbClr val="7E7E7E"/>
                </a:solidFill>
              </a:rPr>
              <a:t>,</a:t>
            </a:r>
            <a:r>
              <a:rPr lang="uk-UA" sz="2800" spc="-165" dirty="0" smtClean="0">
                <a:solidFill>
                  <a:srgbClr val="7E7E7E"/>
                </a:solidFill>
              </a:rPr>
              <a:t> що</a:t>
            </a:r>
            <a:endParaRPr sz="2800" dirty="0"/>
          </a:p>
          <a:p>
            <a:pPr marL="12700" marR="532130">
              <a:lnSpc>
                <a:spcPct val="100000"/>
              </a:lnSpc>
            </a:pPr>
            <a:r>
              <a:rPr lang="uk-UA" sz="2800" spc="-204" dirty="0" smtClean="0">
                <a:solidFill>
                  <a:srgbClr val="7E7E7E"/>
                </a:solidFill>
              </a:rPr>
              <a:t>відповідають </a:t>
            </a:r>
            <a:r>
              <a:rPr sz="2800" spc="-140" dirty="0" err="1" smtClean="0">
                <a:solidFill>
                  <a:srgbClr val="7E7E7E"/>
                </a:solidFill>
              </a:rPr>
              <a:t>за</a:t>
            </a:r>
            <a:r>
              <a:rPr sz="2800" spc="-140" dirty="0" smtClean="0">
                <a:solidFill>
                  <a:srgbClr val="7E7E7E"/>
                </a:solidFill>
              </a:rPr>
              <a:t>  </a:t>
            </a:r>
            <a:r>
              <a:rPr lang="uk-UA" sz="2800" spc="-170" dirty="0" smtClean="0">
                <a:solidFill>
                  <a:srgbClr val="7E7E7E"/>
                </a:solidFill>
              </a:rPr>
              <a:t>перемикання</a:t>
            </a:r>
            <a:endParaRPr sz="2800" dirty="0"/>
          </a:p>
          <a:p>
            <a:pPr marL="12700">
              <a:lnSpc>
                <a:spcPct val="100000"/>
              </a:lnSpc>
            </a:pPr>
            <a:r>
              <a:rPr lang="uk-UA" sz="2800" spc="-185" dirty="0" smtClean="0">
                <a:solidFill>
                  <a:srgbClr val="7E7E7E"/>
                </a:solidFill>
              </a:rPr>
              <a:t>турбін</a:t>
            </a:r>
            <a:r>
              <a:rPr sz="2800" spc="-185" dirty="0" smtClean="0">
                <a:solidFill>
                  <a:srgbClr val="7E7E7E"/>
                </a:solidFill>
              </a:rPr>
              <a:t>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3667" y="2396013"/>
            <a:ext cx="5453908" cy="225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349" y="1329308"/>
            <a:ext cx="4475480" cy="438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600" spc="-120" dirty="0" smtClean="0">
                <a:solidFill>
                  <a:srgbClr val="7E7E7E"/>
                </a:solidFill>
                <a:latin typeface="Arial"/>
                <a:cs typeface="Arial"/>
              </a:rPr>
              <a:t>Доповнюють простір </a:t>
            </a:r>
            <a:r>
              <a:rPr sz="2600" spc="-204" dirty="0" smtClean="0">
                <a:solidFill>
                  <a:srgbClr val="7E7E7E"/>
                </a:solidFill>
                <a:latin typeface="Arial"/>
                <a:cs typeface="Arial"/>
              </a:rPr>
              <a:t>3D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spc="-95" dirty="0">
                <a:solidFill>
                  <a:srgbClr val="7E7E7E"/>
                </a:solidFill>
                <a:latin typeface="Arial"/>
                <a:cs typeface="Arial"/>
              </a:rPr>
              <a:t>контентом</a:t>
            </a:r>
            <a:endParaRPr sz="2600" dirty="0">
              <a:latin typeface="Arial"/>
              <a:cs typeface="Arial"/>
            </a:endParaRPr>
          </a:p>
          <a:p>
            <a:pPr marL="12700" marR="480695">
              <a:lnSpc>
                <a:spcPts val="6240"/>
              </a:lnSpc>
              <a:spcBef>
                <a:spcPts val="725"/>
              </a:spcBef>
            </a:pPr>
            <a:r>
              <a:rPr sz="2600" spc="-185" dirty="0" err="1">
                <a:solidFill>
                  <a:srgbClr val="7E7E7E"/>
                </a:solidFill>
                <a:latin typeface="Arial"/>
                <a:cs typeface="Arial"/>
              </a:rPr>
              <a:t>Без</a:t>
            </a:r>
            <a:r>
              <a:rPr sz="2600" spc="-1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600" spc="-100" dirty="0" smtClean="0">
                <a:solidFill>
                  <a:srgbClr val="7E7E7E"/>
                </a:solidFill>
                <a:latin typeface="Arial"/>
                <a:cs typeface="Arial"/>
              </a:rPr>
              <a:t>дротів </a:t>
            </a:r>
            <a:r>
              <a:rPr sz="2600" spc="-45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2600" spc="-22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600" spc="-100" dirty="0" err="1" smtClean="0">
                <a:solidFill>
                  <a:srgbClr val="7E7E7E"/>
                </a:solidFill>
                <a:latin typeface="Arial"/>
                <a:cs typeface="Arial"/>
              </a:rPr>
              <a:t>комп</a:t>
            </a:r>
            <a:r>
              <a:rPr lang="uk-UA" sz="2600" spc="-100" dirty="0" smtClean="0">
                <a:solidFill>
                  <a:srgbClr val="7E7E7E"/>
                </a:solidFill>
                <a:latin typeface="Arial"/>
                <a:cs typeface="Arial"/>
              </a:rPr>
              <a:t>'</a:t>
            </a:r>
            <a:r>
              <a:rPr sz="2600" spc="-100" dirty="0" err="1" smtClean="0">
                <a:solidFill>
                  <a:srgbClr val="7E7E7E"/>
                </a:solidFill>
                <a:latin typeface="Arial"/>
                <a:cs typeface="Arial"/>
              </a:rPr>
              <a:t>ютера</a:t>
            </a:r>
            <a:r>
              <a:rPr sz="2600" spc="-100" dirty="0" smtClean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lang="uk-UA" sz="2600" spc="-185" dirty="0" smtClean="0">
                <a:solidFill>
                  <a:srgbClr val="7E7E7E"/>
                </a:solidFill>
                <a:latin typeface="Arial"/>
                <a:cs typeface="Arial"/>
              </a:rPr>
              <a:t>Працюють </a:t>
            </a:r>
            <a:r>
              <a:rPr lang="uk-UA" sz="2600" spc="-85" dirty="0" smtClean="0">
                <a:solidFill>
                  <a:srgbClr val="7E7E7E"/>
                </a:solidFill>
                <a:latin typeface="Arial"/>
                <a:cs typeface="Arial"/>
              </a:rPr>
              <a:t>до</a:t>
            </a:r>
            <a:r>
              <a:rPr sz="2600" spc="-8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7E7E7E"/>
                </a:solidFill>
                <a:latin typeface="Arial"/>
                <a:cs typeface="Arial"/>
              </a:rPr>
              <a:t>5</a:t>
            </a:r>
            <a:r>
              <a:rPr sz="2600" spc="-1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600" spc="-150" dirty="0" smtClean="0">
                <a:solidFill>
                  <a:srgbClr val="7E7E7E"/>
                </a:solidFill>
                <a:latin typeface="Arial"/>
                <a:cs typeface="Arial"/>
              </a:rPr>
              <a:t>годин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ts val="6240"/>
              </a:lnSpc>
              <a:spcBef>
                <a:spcPts val="5"/>
              </a:spcBef>
            </a:pPr>
            <a:r>
              <a:rPr lang="uk-UA" sz="2600" spc="-145" dirty="0" smtClean="0">
                <a:solidFill>
                  <a:srgbClr val="7E7E7E"/>
                </a:solidFill>
                <a:latin typeface="Arial"/>
                <a:cs typeface="Arial"/>
              </a:rPr>
              <a:t>Керування </a:t>
            </a:r>
            <a:r>
              <a:rPr lang="uk-UA" sz="2600" spc="-114" dirty="0" smtClean="0">
                <a:solidFill>
                  <a:srgbClr val="7E7E7E"/>
                </a:solidFill>
                <a:latin typeface="Arial"/>
                <a:cs typeface="Arial"/>
              </a:rPr>
              <a:t>жестами</a:t>
            </a:r>
            <a:r>
              <a:rPr sz="2600" spc="-11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600" spc="-45" dirty="0" smtClean="0">
                <a:solidFill>
                  <a:srgbClr val="7E7E7E"/>
                </a:solidFill>
                <a:latin typeface="Arial"/>
                <a:cs typeface="Arial"/>
              </a:rPr>
              <a:t>та </a:t>
            </a:r>
            <a:r>
              <a:rPr lang="uk-UA" sz="2600" spc="-114" dirty="0" smtClean="0">
                <a:solidFill>
                  <a:srgbClr val="7E7E7E"/>
                </a:solidFill>
                <a:latin typeface="Arial"/>
                <a:cs typeface="Arial"/>
              </a:rPr>
              <a:t>голосом</a:t>
            </a:r>
            <a:r>
              <a:rPr sz="2600" spc="-114" dirty="0" smtClean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lang="uk-UA" sz="2600" spc="-114" dirty="0" smtClean="0">
                <a:solidFill>
                  <a:srgbClr val="7E7E7E"/>
                </a:solidFill>
                <a:latin typeface="Arial"/>
                <a:cs typeface="Arial"/>
              </a:rPr>
              <a:t>Перегляд </a:t>
            </a:r>
            <a:r>
              <a:rPr lang="uk-UA" sz="2600" spc="-100" dirty="0" smtClean="0">
                <a:solidFill>
                  <a:srgbClr val="7E7E7E"/>
                </a:solidFill>
                <a:latin typeface="Arial"/>
                <a:cs typeface="Arial"/>
              </a:rPr>
              <a:t>голограм</a:t>
            </a:r>
            <a:endParaRPr lang="uk-UA" sz="2600" dirty="0" smtClean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lang="uk-UA" sz="2600" spc="-135" dirty="0" smtClean="0">
                <a:solidFill>
                  <a:srgbClr val="7E7E7E"/>
                </a:solidFill>
                <a:latin typeface="Arial"/>
                <a:cs typeface="Arial"/>
              </a:rPr>
              <a:t>декількома користувачами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5" y="2956560"/>
            <a:ext cx="912876" cy="47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431" y="2478023"/>
            <a:ext cx="659892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308" y="2624327"/>
            <a:ext cx="352043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" y="3793235"/>
            <a:ext cx="912876" cy="47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431" y="3244595"/>
            <a:ext cx="659892" cy="659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87" y="3398520"/>
            <a:ext cx="361188" cy="326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647" y="5455920"/>
            <a:ext cx="912876" cy="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5027676"/>
            <a:ext cx="658368" cy="65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31" y="5166359"/>
            <a:ext cx="304800" cy="304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955" y="4056888"/>
            <a:ext cx="658368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4200144"/>
            <a:ext cx="352044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595" y="4642103"/>
            <a:ext cx="912876" cy="47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2028444"/>
            <a:ext cx="912876" cy="47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9955" y="1466088"/>
            <a:ext cx="658368" cy="658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691" y="1630679"/>
            <a:ext cx="309371" cy="310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0604"/>
            <a:ext cx="7188708" cy="839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02791"/>
            <a:ext cx="6347460" cy="140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8584" y="296036"/>
            <a:ext cx="6096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0" spc="-300" dirty="0" err="1" smtClean="0">
                <a:solidFill>
                  <a:srgbClr val="FFFFFF"/>
                </a:solidFill>
                <a:latin typeface="Arial"/>
                <a:cs typeface="Arial"/>
              </a:rPr>
              <a:t>Що</a:t>
            </a:r>
            <a:r>
              <a:rPr lang="ru-RU" sz="4000" b="0" spc="-3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b="0" spc="-300" dirty="0" err="1" smtClean="0">
                <a:solidFill>
                  <a:srgbClr val="FFFFFF"/>
                </a:solidFill>
                <a:latin typeface="Arial"/>
                <a:cs typeface="Arial"/>
              </a:rPr>
              <a:t>таке</a:t>
            </a:r>
            <a:r>
              <a:rPr lang="ru-RU" sz="4000" b="0" spc="-3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0" spc="-65" dirty="0" smtClean="0">
                <a:solidFill>
                  <a:srgbClr val="FFFFFF"/>
                </a:solidFill>
                <a:latin typeface="Arial"/>
                <a:cs typeface="Arial"/>
              </a:rPr>
              <a:t>Microsoft</a:t>
            </a:r>
            <a:r>
              <a:rPr sz="4000" b="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0" spc="-180" dirty="0">
                <a:solidFill>
                  <a:srgbClr val="FFFFFF"/>
                </a:solidFill>
                <a:latin typeface="Arial"/>
                <a:cs typeface="Arial"/>
              </a:rPr>
              <a:t>Hololens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42" y="296036"/>
            <a:ext cx="43978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0" spc="-260" dirty="0" err="1" smtClean="0">
                <a:solidFill>
                  <a:srgbClr val="FFFFFF"/>
                </a:solidFill>
                <a:latin typeface="Arial"/>
                <a:cs typeface="Arial"/>
              </a:rPr>
              <a:t>Вже</a:t>
            </a:r>
            <a:r>
              <a:rPr lang="ru-RU" sz="4000" b="0" spc="-2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b="0" spc="-260" dirty="0" err="1" smtClean="0">
                <a:solidFill>
                  <a:srgbClr val="FFFFFF"/>
                </a:solidFill>
                <a:latin typeface="Arial"/>
                <a:cs typeface="Arial"/>
              </a:rPr>
              <a:t>використовують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383" y="4663440"/>
            <a:ext cx="1569719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179" y="1996411"/>
            <a:ext cx="1726198" cy="711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6140" y="4469891"/>
            <a:ext cx="856488" cy="85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678" y="1262253"/>
            <a:ext cx="5283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sz="3000" spc="-120" dirty="0" err="1" smtClean="0">
                <a:solidFill>
                  <a:srgbClr val="7E7E7E"/>
                </a:solidFill>
                <a:latin typeface="Arial"/>
                <a:cs typeface="Arial"/>
              </a:rPr>
              <a:t>Допо</a:t>
            </a:r>
            <a:r>
              <a:rPr lang="uk-UA" sz="3000" spc="-120" dirty="0" err="1" smtClean="0">
                <a:solidFill>
                  <a:srgbClr val="7E7E7E"/>
                </a:solidFill>
                <a:latin typeface="Arial"/>
                <a:cs typeface="Arial"/>
              </a:rPr>
              <a:t>внення</a:t>
            </a:r>
            <a:r>
              <a:rPr lang="uk-UA" sz="3000" spc="-12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00" spc="-165" dirty="0" err="1" smtClean="0">
                <a:solidFill>
                  <a:srgbClr val="7E7E7E"/>
                </a:solidFill>
                <a:latin typeface="Arial"/>
                <a:cs typeface="Arial"/>
              </a:rPr>
              <a:t>реальн</a:t>
            </a:r>
            <a:r>
              <a:rPr lang="uk-UA" sz="3000" spc="-165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3000" spc="-165" dirty="0" smtClean="0">
                <a:solidFill>
                  <a:srgbClr val="7E7E7E"/>
                </a:solidFill>
                <a:latin typeface="Arial"/>
                <a:cs typeface="Arial"/>
              </a:rPr>
              <a:t>х</a:t>
            </a:r>
            <a:r>
              <a:rPr sz="3000" spc="-25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00" spc="-140" dirty="0" err="1" smtClean="0">
                <a:solidFill>
                  <a:srgbClr val="7E7E7E"/>
                </a:solidFill>
                <a:latin typeface="Arial"/>
                <a:cs typeface="Arial"/>
              </a:rPr>
              <a:t>об</a:t>
            </a:r>
            <a:r>
              <a:rPr lang="uk-UA" sz="3000" spc="-140" dirty="0" smtClean="0">
                <a:solidFill>
                  <a:srgbClr val="7E7E7E"/>
                </a:solidFill>
                <a:latin typeface="Arial"/>
                <a:cs typeface="Arial"/>
              </a:rPr>
              <a:t>'</a:t>
            </a:r>
            <a:r>
              <a:rPr sz="3000" spc="-140" dirty="0" err="1" smtClean="0">
                <a:solidFill>
                  <a:srgbClr val="7E7E7E"/>
                </a:solidFill>
                <a:latin typeface="Arial"/>
                <a:cs typeface="Arial"/>
              </a:rPr>
              <a:t>ект</a:t>
            </a:r>
            <a:r>
              <a:rPr lang="uk-UA" sz="3000" spc="-140" dirty="0" smtClean="0">
                <a:solidFill>
                  <a:srgbClr val="7E7E7E"/>
                </a:solidFill>
                <a:latin typeface="Arial"/>
                <a:cs typeface="Arial"/>
              </a:rPr>
              <a:t>і</a:t>
            </a:r>
            <a:r>
              <a:rPr sz="3000" spc="-140" dirty="0" smtClean="0">
                <a:solidFill>
                  <a:srgbClr val="7E7E7E"/>
                </a:solidFill>
                <a:latin typeface="Arial"/>
                <a:cs typeface="Arial"/>
              </a:rPr>
              <a:t>в  </a:t>
            </a:r>
            <a:r>
              <a:rPr sz="3000" spc="-145" dirty="0" err="1" smtClean="0">
                <a:solidFill>
                  <a:srgbClr val="7E7E7E"/>
                </a:solidFill>
                <a:latin typeface="Arial"/>
                <a:cs typeface="Arial"/>
              </a:rPr>
              <a:t>голограф</a:t>
            </a:r>
            <a:r>
              <a:rPr lang="uk-UA" sz="3000" spc="-145" dirty="0" err="1" smtClean="0">
                <a:solidFill>
                  <a:srgbClr val="7E7E7E"/>
                </a:solidFill>
                <a:latin typeface="Arial"/>
                <a:cs typeface="Arial"/>
              </a:rPr>
              <a:t>ічним</a:t>
            </a:r>
            <a:r>
              <a:rPr sz="3000" spc="-16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7E7E7E"/>
                </a:solidFill>
                <a:latin typeface="Arial"/>
                <a:cs typeface="Arial"/>
              </a:rPr>
              <a:t>контентом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427" y="1257427"/>
            <a:ext cx="42621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1" indent="855980">
              <a:spcBef>
                <a:spcPts val="100"/>
              </a:spcBef>
            </a:pPr>
            <a:r>
              <a:rPr lang="uk-UA" sz="3000" spc="-140" dirty="0" smtClean="0">
                <a:solidFill>
                  <a:srgbClr val="7E7E7E"/>
                </a:solidFill>
                <a:latin typeface="Arial"/>
                <a:cs typeface="Arial"/>
              </a:rPr>
              <a:t>Інтерактивні </a:t>
            </a:r>
            <a:r>
              <a:rPr sz="3000" spc="-160" dirty="0" err="1" smtClean="0">
                <a:solidFill>
                  <a:srgbClr val="7E7E7E"/>
                </a:solidFill>
                <a:latin typeface="Arial"/>
                <a:cs typeface="Arial"/>
              </a:rPr>
              <a:t>голограф</a:t>
            </a:r>
            <a:r>
              <a:rPr lang="uk-UA" sz="3000" spc="-160" dirty="0" err="1" smtClean="0">
                <a:solidFill>
                  <a:srgbClr val="7E7E7E"/>
                </a:solidFill>
                <a:latin typeface="Arial"/>
                <a:cs typeface="Arial"/>
              </a:rPr>
              <a:t>ічні</a:t>
            </a:r>
            <a:r>
              <a:rPr sz="3000" spc="-18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00" spc="-140" dirty="0" err="1" smtClean="0">
                <a:solidFill>
                  <a:srgbClr val="7E7E7E"/>
                </a:solidFill>
                <a:latin typeface="Arial"/>
                <a:cs typeface="Arial"/>
              </a:rPr>
              <a:t>об</a:t>
            </a:r>
            <a:r>
              <a:rPr lang="uk-UA" sz="3000" spc="-140" dirty="0" smtClean="0">
                <a:solidFill>
                  <a:srgbClr val="7E7E7E"/>
                </a:solidFill>
                <a:latin typeface="Arial"/>
                <a:cs typeface="Arial"/>
              </a:rPr>
              <a:t>'є</a:t>
            </a:r>
            <a:r>
              <a:rPr sz="3000" spc="-140" dirty="0" err="1" smtClean="0">
                <a:solidFill>
                  <a:srgbClr val="7E7E7E"/>
                </a:solidFill>
                <a:latin typeface="Arial"/>
                <a:cs typeface="Arial"/>
              </a:rPr>
              <a:t>кт</a:t>
            </a:r>
            <a:r>
              <a:rPr lang="uk-UA" sz="3000" spc="-140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" name="object 4"/>
          <p:cNvSpPr/>
          <p:nvPr/>
        </p:nvSpPr>
        <p:spPr>
          <a:xfrm>
            <a:off x="6230111" y="2459735"/>
            <a:ext cx="5452872" cy="3410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051" y="2459735"/>
            <a:ext cx="5454396" cy="3410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6309"/>
            <a:ext cx="9290729" cy="762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142" y="282651"/>
            <a:ext cx="79679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0" dirty="0" err="1" smtClean="0">
                <a:solidFill>
                  <a:srgbClr val="FFFFFF"/>
                </a:solidFill>
                <a:latin typeface="Arial"/>
                <a:cs typeface="Arial"/>
              </a:rPr>
              <a:t>Формат</a:t>
            </a:r>
            <a:r>
              <a:rPr lang="uk-UA" sz="4000" b="0" spc="-20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000" b="0" spc="-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4000" b="0" spc="-20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 </a:t>
            </a:r>
            <a:r>
              <a:rPr sz="4000" b="0" spc="-180" dirty="0" err="1" smtClean="0">
                <a:solidFill>
                  <a:srgbClr val="FFFFFF"/>
                </a:solidFill>
                <a:latin typeface="Arial"/>
                <a:cs typeface="Arial"/>
              </a:rPr>
              <a:t>технолог</a:t>
            </a:r>
            <a:r>
              <a:rPr lang="uk-UA" sz="4000" b="0" spc="-180" dirty="0" err="1" smtClean="0">
                <a:solidFill>
                  <a:srgbClr val="FFFFFF"/>
                </a:solidFill>
                <a:latin typeface="Arial"/>
                <a:cs typeface="Arial"/>
              </a:rPr>
              <a:t>ії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0"/>
            <a:ext cx="608228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2562301"/>
            <a:ext cx="50609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4000" b="1" u="heavy" spc="-229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Презентац</a:t>
            </a:r>
            <a:r>
              <a:rPr lang="uk-UA"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і</a:t>
            </a:r>
            <a:r>
              <a:rPr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я</a:t>
            </a:r>
            <a:r>
              <a:rPr sz="4000" b="1" u="heavy" spc="-33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4000" b="1" u="heavy" spc="-250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об</a:t>
            </a:r>
            <a:r>
              <a:rPr lang="uk-UA" sz="4000" b="1" u="heavy" spc="-25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‘є</a:t>
            </a:r>
            <a:r>
              <a:rPr sz="4000" b="1" u="heavy" spc="-250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кт</a:t>
            </a:r>
            <a:r>
              <a:rPr lang="uk-UA" sz="4000" b="1" u="heavy" spc="-25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і</a:t>
            </a:r>
            <a:r>
              <a:rPr sz="4000" b="1" u="heavy" spc="-25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в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lang="uk-UA" sz="4000" b="1" u="heavy" spc="-1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imes New Roman"/>
                <a:hlinkClick r:id="rId3"/>
              </a:rPr>
              <a:t>і</a:t>
            </a:r>
            <a:r>
              <a:rPr sz="4000" b="1" u="heavy" spc="-30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4000" b="1" u="heavy" spc="-229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проект</a:t>
            </a:r>
            <a:r>
              <a:rPr lang="uk-UA"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і</a:t>
            </a:r>
            <a:r>
              <a:rPr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в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0604"/>
            <a:ext cx="6109716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02791"/>
            <a:ext cx="5390388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2" y="317830"/>
            <a:ext cx="5379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0"/>
            <a:ext cx="608228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3111500"/>
            <a:ext cx="5250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229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Презентац</a:t>
            </a:r>
            <a:r>
              <a:rPr lang="uk-UA"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і</a:t>
            </a:r>
            <a:r>
              <a:rPr sz="4000" b="1" u="heavy" spc="-229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я</a:t>
            </a:r>
            <a:r>
              <a:rPr sz="4000" b="1" u="heavy" spc="-36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u="heavy" spc="-170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компан</a:t>
            </a:r>
            <a:r>
              <a:rPr lang="uk-UA" sz="4000" b="1" u="heavy" spc="-170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ії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0604"/>
            <a:ext cx="6109716" cy="83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02791"/>
            <a:ext cx="5390388" cy="14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32" y="296463"/>
            <a:ext cx="549198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1527"/>
            <a:ext cx="6082283" cy="685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3172459"/>
            <a:ext cx="4707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4000" b="1" u="heavy" spc="-215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Ситуац</a:t>
            </a:r>
            <a:r>
              <a:rPr lang="uk-UA" sz="4000" b="1" u="heavy" spc="-215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ійний</a:t>
            </a:r>
            <a:r>
              <a:rPr sz="4000" b="1" u="heavy" spc="-31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4000" b="1" u="heavy" spc="-2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центр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0604"/>
            <a:ext cx="6109716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02791"/>
            <a:ext cx="5390388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" y="300528"/>
            <a:ext cx="535441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0"/>
            <a:ext cx="608228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6784"/>
            <a:ext cx="6109716" cy="83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7447"/>
            <a:ext cx="5390388" cy="140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" y="248563"/>
            <a:ext cx="537961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240" y="2562301"/>
            <a:ext cx="384556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lang="uk-UA" sz="4000" b="1" u="heavy" spc="-254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Обслуговування </a:t>
            </a:r>
            <a:r>
              <a:rPr lang="uk-UA" sz="4000" b="1" u="heavy" spc="-204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</a:rPr>
              <a:t>обладнання</a:t>
            </a:r>
            <a:endParaRPr lang="uk-UA" sz="4000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9715" y="0"/>
            <a:ext cx="608228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3172459"/>
            <a:ext cx="445516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lang="uk-UA" sz="4000" b="1" u="heavy" spc="-26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Віддалений </a:t>
            </a:r>
            <a:r>
              <a:rPr sz="4000" b="1" u="heavy" spc="-155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пом</a:t>
            </a:r>
            <a:r>
              <a:rPr lang="uk-UA" sz="4000" b="1" u="heavy" spc="-15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іч</a:t>
            </a:r>
            <a:r>
              <a:rPr sz="4000" b="1" u="heavy" spc="-155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ник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6784"/>
            <a:ext cx="6109716" cy="83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7447"/>
            <a:ext cx="5390388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206520"/>
            <a:ext cx="5486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uk-UA" sz="4000" b="0" spc="-175" dirty="0" smtClean="0">
                <a:solidFill>
                  <a:srgbClr val="FFFFFF"/>
                </a:solidFill>
                <a:latin typeface="Arial"/>
                <a:cs typeface="Arial"/>
              </a:rPr>
              <a:t>Приклади </a:t>
            </a:r>
            <a:r>
              <a:rPr lang="uk-UA" sz="4000" b="0" spc="-130" dirty="0" smtClean="0">
                <a:solidFill>
                  <a:srgbClr val="FFFFFF"/>
                </a:solidFill>
                <a:latin typeface="Arial"/>
                <a:cs typeface="Arial"/>
              </a:rPr>
              <a:t>використання</a:t>
            </a:r>
            <a:endParaRPr lang="uk-UA"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9715" y="0"/>
            <a:ext cx="6082283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178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Що таке Microsoft Hololens</vt:lpstr>
      <vt:lpstr>Вже використовують</vt:lpstr>
      <vt:lpstr>Формати використання технології</vt:lpstr>
      <vt:lpstr>Приклади використання</vt:lpstr>
      <vt:lpstr>Презентация PowerPoint</vt:lpstr>
      <vt:lpstr>Презентация PowerPoint</vt:lpstr>
      <vt:lpstr>Приклади використання</vt:lpstr>
      <vt:lpstr>Презентация PowerPoint</vt:lpstr>
      <vt:lpstr>Презентация PowerPoint</vt:lpstr>
      <vt:lpstr>Дані досліджень</vt:lpstr>
      <vt:lpstr>На 90%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Kirich Michael</dc:creator>
  <cp:lastModifiedBy>Владимир Мутьянов</cp:lastModifiedBy>
  <cp:revision>7</cp:revision>
  <dcterms:created xsi:type="dcterms:W3CDTF">2018-12-05T07:57:27Z</dcterms:created>
  <dcterms:modified xsi:type="dcterms:W3CDTF">2018-12-05T08:28:27Z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2018-12-05T00:00:00Z</vt:filetime>
  </property>
</Properties>
</file>