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8" r:id="rId1"/>
    <p:sldMasterId id="2147483670" r:id="rId2"/>
  </p:sldMasterIdLst>
  <p:notesMasterIdLst>
    <p:notesMasterId r:id="rId20"/>
  </p:notesMasterIdLst>
  <p:sldIdLst>
    <p:sldId id="256" r:id="rId3"/>
    <p:sldId id="257" r:id="rId4"/>
    <p:sldId id="258" r:id="rId5"/>
    <p:sldId id="288" r:id="rId6"/>
    <p:sldId id="289" r:id="rId7"/>
    <p:sldId id="271" r:id="rId8"/>
    <p:sldId id="290" r:id="rId9"/>
    <p:sldId id="261" r:id="rId10"/>
    <p:sldId id="292" r:id="rId11"/>
    <p:sldId id="293" r:id="rId12"/>
    <p:sldId id="291" r:id="rId13"/>
    <p:sldId id="277" r:id="rId14"/>
    <p:sldId id="280" r:id="rId15"/>
    <p:sldId id="279" r:id="rId16"/>
    <p:sldId id="294" r:id="rId17"/>
    <p:sldId id="262" r:id="rId18"/>
    <p:sldId id="286" r:id="rId19"/>
  </p:sldIdLst>
  <p:sldSz cx="9144000" cy="5143500" type="screen16x9"/>
  <p:notesSz cx="6858000" cy="9144000"/>
  <p:embeddedFontLst>
    <p:embeddedFont>
      <p:font typeface="Roboto" panose="020B0604020202020204" charset="0"/>
      <p:regular r:id="rId21"/>
      <p:bold r:id="rId22"/>
      <p:italic r:id="rId23"/>
      <p:boldItalic r:id="rId24"/>
    </p:embeddedFont>
    <p:embeddedFont>
      <p:font typeface="Dosis" panose="020B0604020202020204" charset="0"/>
      <p:regular r:id="rId25"/>
      <p:bold r:id="rId26"/>
    </p:embeddedFont>
    <p:embeddedFont>
      <p:font typeface="Muli" panose="020B0604020202020204" charset="0"/>
      <p:regular r:id="rId27"/>
      <p:bold r:id="rId28"/>
      <p:italic r:id="rId29"/>
      <p:boldItalic r:id="rId30"/>
    </p:embeddedFont>
    <p:embeddedFont>
      <p:font typeface="Tahoma" panose="020B0604030504040204" pitchFamily="34" charset="0"/>
      <p:regular r:id="rId31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BBD0417-5BBB-46F8-8EA2-6A8A445825BE}">
  <a:tblStyle styleId="{7BBD0417-5BBB-46F8-8EA2-6A8A445825B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36220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53024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1841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748000" y="747750"/>
            <a:ext cx="3648000" cy="3648000"/>
          </a:xfrm>
          <a:prstGeom prst="ellipse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2747950" y="747775"/>
            <a:ext cx="3648000" cy="36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8"/>
          <p:cNvSpPr/>
          <p:nvPr/>
        </p:nvSpPr>
        <p:spPr>
          <a:xfrm>
            <a:off x="-55075" y="-38100"/>
            <a:ext cx="3312625" cy="5214650"/>
          </a:xfrm>
          <a:custGeom>
            <a:avLst/>
            <a:gdLst/>
            <a:ahLst/>
            <a:cxnLst/>
            <a:rect l="l" t="t" r="r" b="b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</p:sp>
      <p:sp>
        <p:nvSpPr>
          <p:cNvPr id="65" name="Google Shape;65;p8"/>
          <p:cNvSpPr/>
          <p:nvPr/>
        </p:nvSpPr>
        <p:spPr>
          <a:xfrm flipH="1">
            <a:off x="-903537" y="-17561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66;p8"/>
          <p:cNvSpPr/>
          <p:nvPr/>
        </p:nvSpPr>
        <p:spPr>
          <a:xfrm flipH="1">
            <a:off x="472134" y="-9525"/>
            <a:ext cx="518400" cy="749100"/>
          </a:xfrm>
          <a:prstGeom prst="parallelogram">
            <a:avLst>
              <a:gd name="adj" fmla="val 75009"/>
            </a:avLst>
          </a:prstGeom>
          <a:solidFill>
            <a:srgbClr val="FF8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67;p8"/>
          <p:cNvSpPr/>
          <p:nvPr/>
        </p:nvSpPr>
        <p:spPr>
          <a:xfrm flipH="1">
            <a:off x="742953" y="272850"/>
            <a:ext cx="7505700" cy="7491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68;p8"/>
          <p:cNvSpPr/>
          <p:nvPr/>
        </p:nvSpPr>
        <p:spPr>
          <a:xfrm flipH="1">
            <a:off x="7861618" y="272850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8"/>
          <p:cNvSpPr/>
          <p:nvPr/>
        </p:nvSpPr>
        <p:spPr>
          <a:xfrm flipH="1">
            <a:off x="990375" y="4925850"/>
            <a:ext cx="8369700" cy="2280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8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sym typeface="Robot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233778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Image background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"/>
          <p:cNvSpPr/>
          <p:nvPr/>
        </p:nvSpPr>
        <p:spPr>
          <a:xfrm>
            <a:off x="-55075" y="-38100"/>
            <a:ext cx="3312625" cy="5214650"/>
          </a:xfrm>
          <a:custGeom>
            <a:avLst/>
            <a:gdLst/>
            <a:ahLst/>
            <a:cxnLst/>
            <a:rect l="l" t="t" r="r" b="b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rgbClr val="FFFFFF">
              <a:alpha val="17690"/>
            </a:srgbClr>
          </a:solidFill>
          <a:ln>
            <a:noFill/>
          </a:ln>
        </p:spPr>
      </p:sp>
      <p:sp>
        <p:nvSpPr>
          <p:cNvPr id="74" name="Google Shape;74;p9"/>
          <p:cNvSpPr/>
          <p:nvPr/>
        </p:nvSpPr>
        <p:spPr>
          <a:xfrm flipH="1">
            <a:off x="-903537" y="-17561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9"/>
          <p:cNvSpPr/>
          <p:nvPr/>
        </p:nvSpPr>
        <p:spPr>
          <a:xfrm flipH="1">
            <a:off x="472134" y="-9525"/>
            <a:ext cx="518400" cy="749100"/>
          </a:xfrm>
          <a:prstGeom prst="parallelogram">
            <a:avLst>
              <a:gd name="adj" fmla="val 7500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9"/>
          <p:cNvSpPr/>
          <p:nvPr/>
        </p:nvSpPr>
        <p:spPr>
          <a:xfrm flipH="1">
            <a:off x="742953" y="272850"/>
            <a:ext cx="7505700" cy="749100"/>
          </a:xfrm>
          <a:prstGeom prst="parallelogram">
            <a:avLst>
              <a:gd name="adj" fmla="val 51542"/>
            </a:avLst>
          </a:prstGeom>
          <a:solidFill>
            <a:srgbClr val="222222">
              <a:alpha val="64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9"/>
          <p:cNvSpPr/>
          <p:nvPr/>
        </p:nvSpPr>
        <p:spPr>
          <a:xfrm flipH="1">
            <a:off x="7861618" y="272850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9"/>
          <p:cNvSpPr/>
          <p:nvPr/>
        </p:nvSpPr>
        <p:spPr>
          <a:xfrm flipH="1">
            <a:off x="990375" y="4925850"/>
            <a:ext cx="8369700" cy="2280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9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9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sym typeface="Robot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034048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/>
          <p:nvPr/>
        </p:nvSpPr>
        <p:spPr>
          <a:xfrm>
            <a:off x="-55075" y="-38100"/>
            <a:ext cx="3312625" cy="5214650"/>
          </a:xfrm>
          <a:custGeom>
            <a:avLst/>
            <a:gdLst/>
            <a:ahLst/>
            <a:cxnLst/>
            <a:rect l="l" t="t" r="r" b="b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</p:sp>
      <p:sp>
        <p:nvSpPr>
          <p:cNvPr id="91" name="Google Shape;91;p11"/>
          <p:cNvSpPr/>
          <p:nvPr/>
        </p:nvSpPr>
        <p:spPr>
          <a:xfrm flipH="1">
            <a:off x="-903537" y="-17561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11"/>
          <p:cNvSpPr/>
          <p:nvPr/>
        </p:nvSpPr>
        <p:spPr>
          <a:xfrm flipH="1">
            <a:off x="472134" y="-9525"/>
            <a:ext cx="518400" cy="749100"/>
          </a:xfrm>
          <a:prstGeom prst="parallelogram">
            <a:avLst>
              <a:gd name="adj" fmla="val 75009"/>
            </a:avLst>
          </a:prstGeom>
          <a:solidFill>
            <a:srgbClr val="FF8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11"/>
          <p:cNvSpPr/>
          <p:nvPr/>
        </p:nvSpPr>
        <p:spPr>
          <a:xfrm flipH="1">
            <a:off x="990375" y="4925850"/>
            <a:ext cx="8369700" cy="2280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1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sym typeface="Robot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34870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inverted">
  <p:cSld name="Blank inverted">
    <p:bg>
      <p:bgPr>
        <a:solidFill>
          <a:srgbClr val="22222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2"/>
          <p:cNvSpPr/>
          <p:nvPr/>
        </p:nvSpPr>
        <p:spPr>
          <a:xfrm>
            <a:off x="-55075" y="-38100"/>
            <a:ext cx="3312625" cy="5214650"/>
          </a:xfrm>
          <a:custGeom>
            <a:avLst/>
            <a:gdLst/>
            <a:ahLst/>
            <a:cxnLst/>
            <a:rect l="l" t="t" r="r" b="b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</p:spPr>
      </p:sp>
      <p:sp>
        <p:nvSpPr>
          <p:cNvPr id="97" name="Google Shape;97;p12"/>
          <p:cNvSpPr/>
          <p:nvPr/>
        </p:nvSpPr>
        <p:spPr>
          <a:xfrm flipH="1">
            <a:off x="-903537" y="-17561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12"/>
          <p:cNvSpPr/>
          <p:nvPr/>
        </p:nvSpPr>
        <p:spPr>
          <a:xfrm flipH="1">
            <a:off x="472134" y="-9525"/>
            <a:ext cx="518400" cy="749100"/>
          </a:xfrm>
          <a:prstGeom prst="parallelogram">
            <a:avLst>
              <a:gd name="adj" fmla="val 7500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99;p12"/>
          <p:cNvSpPr/>
          <p:nvPr/>
        </p:nvSpPr>
        <p:spPr>
          <a:xfrm flipH="1">
            <a:off x="990375" y="4925850"/>
            <a:ext cx="8369700" cy="2280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1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sym typeface="Robot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058136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5"/>
          <p:cNvSpPr/>
          <p:nvPr/>
        </p:nvSpPr>
        <p:spPr>
          <a:xfrm>
            <a:off x="2380350" y="0"/>
            <a:ext cx="6763800" cy="51435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2902775" y="302375"/>
            <a:ext cx="5718600" cy="503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2902950" y="1509475"/>
            <a:ext cx="5718600" cy="312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➜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●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●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52967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7"/>
          <p:cNvSpPr/>
          <p:nvPr/>
        </p:nvSpPr>
        <p:spPr>
          <a:xfrm>
            <a:off x="2380350" y="0"/>
            <a:ext cx="6763800" cy="51435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2902775" y="302375"/>
            <a:ext cx="5718600" cy="503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2902950" y="1509475"/>
            <a:ext cx="2780700" cy="31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➜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■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●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■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●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■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5840729" y="1509475"/>
            <a:ext cx="2780700" cy="31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➜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■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●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■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●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■"/>
              <a:defRPr sz="1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52967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9"/>
          <p:cNvSpPr/>
          <p:nvPr/>
        </p:nvSpPr>
        <p:spPr>
          <a:xfrm>
            <a:off x="1190100" y="0"/>
            <a:ext cx="6763800" cy="8574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1190100" y="302375"/>
            <a:ext cx="6763800" cy="503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429765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>
                <a:solidFill>
                  <a:srgbClr val="00B2FF"/>
                </a:solidFill>
              </a:defRPr>
            </a:lvl1pPr>
            <a:lvl2pPr lvl="1" algn="ctr">
              <a:buNone/>
              <a:defRPr>
                <a:solidFill>
                  <a:srgbClr val="00B2FF"/>
                </a:solidFill>
              </a:defRPr>
            </a:lvl2pPr>
            <a:lvl3pPr lvl="2" algn="ctr">
              <a:buNone/>
              <a:defRPr>
                <a:solidFill>
                  <a:srgbClr val="00B2FF"/>
                </a:solidFill>
              </a:defRPr>
            </a:lvl3pPr>
            <a:lvl4pPr lvl="3" algn="ctr">
              <a:buNone/>
              <a:defRPr>
                <a:solidFill>
                  <a:srgbClr val="00B2FF"/>
                </a:solidFill>
              </a:defRPr>
            </a:lvl4pPr>
            <a:lvl5pPr lvl="4" algn="ctr">
              <a:buNone/>
              <a:defRPr>
                <a:solidFill>
                  <a:srgbClr val="00B2FF"/>
                </a:solidFill>
              </a:defRPr>
            </a:lvl5pPr>
            <a:lvl6pPr lvl="5" algn="ctr">
              <a:buNone/>
              <a:defRPr>
                <a:solidFill>
                  <a:srgbClr val="00B2FF"/>
                </a:solidFill>
              </a:defRPr>
            </a:lvl6pPr>
            <a:lvl7pPr lvl="6" algn="ctr">
              <a:buNone/>
              <a:defRPr>
                <a:solidFill>
                  <a:srgbClr val="00B2FF"/>
                </a:solidFill>
              </a:defRPr>
            </a:lvl7pPr>
            <a:lvl8pPr lvl="7" algn="ctr">
              <a:buNone/>
              <a:defRPr>
                <a:solidFill>
                  <a:srgbClr val="00B2FF"/>
                </a:solidFill>
              </a:defRPr>
            </a:lvl8pPr>
            <a:lvl9pPr lvl="8" algn="ctr">
              <a:buNone/>
              <a:defRPr>
                <a:solidFill>
                  <a:srgbClr val="00B2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852967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464345"/>
            <a:ext cx="7429500" cy="11084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515" y="1687115"/>
            <a:ext cx="3487337" cy="617934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8" y="2305048"/>
            <a:ext cx="3658793" cy="203835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6" y="1687114"/>
            <a:ext cx="3484952" cy="617934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305048"/>
            <a:ext cx="3656408" cy="203835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752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22222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1025" y="-11025"/>
            <a:ext cx="9144000" cy="5143500"/>
          </a:xfrm>
          <a:prstGeom prst="rect">
            <a:avLst/>
          </a:prstGeom>
          <a:solidFill>
            <a:srgbClr val="222222">
              <a:alpha val="64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5086350" y="-38100"/>
            <a:ext cx="4114800" cy="5219700"/>
          </a:xfrm>
          <a:custGeom>
            <a:avLst/>
            <a:gdLst/>
            <a:ahLst/>
            <a:cxnLst/>
            <a:rect l="l" t="t" r="r" b="b"/>
            <a:pathLst>
              <a:path w="164592" h="208788" extrusionOk="0">
                <a:moveTo>
                  <a:pt x="0" y="1524"/>
                </a:moveTo>
                <a:lnTo>
                  <a:pt x="107442" y="208788"/>
                </a:lnTo>
                <a:lnTo>
                  <a:pt x="164592" y="208788"/>
                </a:lnTo>
                <a:lnTo>
                  <a:pt x="164592" y="0"/>
                </a:lnTo>
                <a:close/>
              </a:path>
            </a:pathLst>
          </a:custGeom>
          <a:solidFill>
            <a:srgbClr val="FF8700">
              <a:alpha val="85380"/>
            </a:srgbClr>
          </a:solidFill>
          <a:ln>
            <a:noFill/>
          </a:ln>
        </p:spPr>
      </p:sp>
      <p:sp>
        <p:nvSpPr>
          <p:cNvPr id="12" name="Google Shape;12;p2"/>
          <p:cNvSpPr/>
          <p:nvPr/>
        </p:nvSpPr>
        <p:spPr>
          <a:xfrm flipH="1">
            <a:off x="-418950" y="4394400"/>
            <a:ext cx="8172300" cy="749100"/>
          </a:xfrm>
          <a:prstGeom prst="parallelogram">
            <a:avLst>
              <a:gd name="adj" fmla="val 51542"/>
            </a:avLst>
          </a:prstGeom>
          <a:solidFill>
            <a:srgbClr val="FFFFFF">
              <a:alpha val="17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 flipH="1">
            <a:off x="1028475" y="4166400"/>
            <a:ext cx="8369700" cy="228000"/>
          </a:xfrm>
          <a:prstGeom prst="parallelogram">
            <a:avLst>
              <a:gd name="adj" fmla="val 51542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028475" y="0"/>
            <a:ext cx="5238600" cy="4020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9180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rgbClr val="FF8700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5086350" y="-38100"/>
            <a:ext cx="4114800" cy="5219700"/>
          </a:xfrm>
          <a:custGeom>
            <a:avLst/>
            <a:gdLst/>
            <a:ahLst/>
            <a:cxnLst/>
            <a:rect l="l" t="t" r="r" b="b"/>
            <a:pathLst>
              <a:path w="164592" h="208788" extrusionOk="0">
                <a:moveTo>
                  <a:pt x="0" y="1524"/>
                </a:moveTo>
                <a:lnTo>
                  <a:pt x="107442" y="208788"/>
                </a:lnTo>
                <a:lnTo>
                  <a:pt x="164592" y="208788"/>
                </a:lnTo>
                <a:lnTo>
                  <a:pt x="164592" y="0"/>
                </a:lnTo>
                <a:close/>
              </a:path>
            </a:pathLst>
          </a:custGeom>
          <a:solidFill>
            <a:srgbClr val="FFFFFF">
              <a:alpha val="17690"/>
            </a:srgbClr>
          </a:solidFill>
          <a:ln>
            <a:noFill/>
          </a:ln>
        </p:spPr>
      </p:sp>
      <p:sp>
        <p:nvSpPr>
          <p:cNvPr id="17" name="Google Shape;17;p3"/>
          <p:cNvSpPr/>
          <p:nvPr/>
        </p:nvSpPr>
        <p:spPr>
          <a:xfrm flipH="1">
            <a:off x="-418950" y="4394400"/>
            <a:ext cx="8172300" cy="749100"/>
          </a:xfrm>
          <a:prstGeom prst="parallelogram">
            <a:avLst>
              <a:gd name="adj" fmla="val 51542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3"/>
          <p:cNvSpPr/>
          <p:nvPr/>
        </p:nvSpPr>
        <p:spPr>
          <a:xfrm flipH="1">
            <a:off x="1028475" y="4166400"/>
            <a:ext cx="8369700" cy="2280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3"/>
          <p:cNvSpPr txBox="1">
            <a:spLocks noGrp="1"/>
          </p:cNvSpPr>
          <p:nvPr>
            <p:ph type="ctrTitle"/>
          </p:nvPr>
        </p:nvSpPr>
        <p:spPr>
          <a:xfrm>
            <a:off x="1028475" y="2345350"/>
            <a:ext cx="5220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1028475" y="3449650"/>
            <a:ext cx="5220000" cy="570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1609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>
            <a:off x="-55075" y="-38100"/>
            <a:ext cx="3312625" cy="5214650"/>
          </a:xfrm>
          <a:custGeom>
            <a:avLst/>
            <a:gdLst/>
            <a:ahLst/>
            <a:cxnLst/>
            <a:rect l="l" t="t" r="r" b="b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</p:sp>
      <p:sp>
        <p:nvSpPr>
          <p:cNvPr id="32" name="Google Shape;32;p5"/>
          <p:cNvSpPr/>
          <p:nvPr/>
        </p:nvSpPr>
        <p:spPr>
          <a:xfrm flipH="1">
            <a:off x="-903537" y="-17561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5"/>
          <p:cNvSpPr/>
          <p:nvPr/>
        </p:nvSpPr>
        <p:spPr>
          <a:xfrm flipH="1">
            <a:off x="472134" y="-9525"/>
            <a:ext cx="518400" cy="749100"/>
          </a:xfrm>
          <a:prstGeom prst="parallelogram">
            <a:avLst>
              <a:gd name="adj" fmla="val 75009"/>
            </a:avLst>
          </a:prstGeom>
          <a:solidFill>
            <a:srgbClr val="FF8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5"/>
          <p:cNvSpPr/>
          <p:nvPr/>
        </p:nvSpPr>
        <p:spPr>
          <a:xfrm flipH="1">
            <a:off x="742953" y="272850"/>
            <a:ext cx="7505700" cy="7491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5"/>
          <p:cNvSpPr/>
          <p:nvPr/>
        </p:nvSpPr>
        <p:spPr>
          <a:xfrm flipH="1">
            <a:off x="7861618" y="272850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5"/>
          <p:cNvSpPr/>
          <p:nvPr/>
        </p:nvSpPr>
        <p:spPr>
          <a:xfrm flipH="1">
            <a:off x="990375" y="4925850"/>
            <a:ext cx="8369700" cy="2280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1"/>
          </p:nvPr>
        </p:nvSpPr>
        <p:spPr>
          <a:xfrm>
            <a:off x="1104900" y="1277625"/>
            <a:ext cx="7581900" cy="3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Char char="▸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sym typeface="Robot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697280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2902950" y="1509475"/>
            <a:ext cx="5718600" cy="31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➜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●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●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○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■"/>
              <a:defRPr sz="24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2902775" y="302375"/>
            <a:ext cx="5718600" cy="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9670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r">
              <a:buNone/>
              <a:defRPr sz="1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r">
              <a:buNone/>
              <a:defRPr sz="1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r">
              <a:buNone/>
              <a:defRPr sz="1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r">
              <a:buNone/>
              <a:defRPr sz="1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r">
              <a:buNone/>
              <a:defRPr sz="1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r">
              <a:buNone/>
              <a:defRPr sz="1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r">
              <a:buNone/>
              <a:defRPr sz="1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r">
              <a:buNone/>
              <a:defRPr sz="10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3" r:id="rId3"/>
    <p:sldLayoutId id="2147483655" r:id="rId4"/>
    <p:sldLayoutId id="2147483657" r:id="rId5"/>
    <p:sldLayoutId id="2147483678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04900" y="1200150"/>
            <a:ext cx="75819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FF8700"/>
              </a:buClr>
              <a:buSzPts val="3000"/>
              <a:buFont typeface="Roboto"/>
              <a:buChar char="▸"/>
              <a:defRPr sz="30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2400"/>
              <a:buFont typeface="Roboto"/>
              <a:buChar char="▹"/>
              <a:defRPr sz="24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2400"/>
              <a:buFont typeface="Roboto"/>
              <a:buChar char="▹"/>
              <a:defRPr sz="24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18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18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18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18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18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FF8700"/>
              </a:buClr>
              <a:buSzPts val="18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buNone/>
              <a:defRPr sz="1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buNone/>
              <a:defRPr sz="1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buNone/>
              <a:defRPr sz="1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buNone/>
              <a:defRPr sz="1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buNone/>
              <a:defRPr sz="1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buNone/>
              <a:defRPr sz="1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buNone/>
              <a:defRPr sz="1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buNone/>
              <a:defRPr sz="1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sym typeface="Roboto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2435116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bile Wolrd Congress 201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7951"/>
                  <p14:fade out="8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3008" y="2284413"/>
            <a:ext cx="9144000" cy="2859087"/>
          </a:xfrm>
          <a:prstGeom prst="rect">
            <a:avLst/>
          </a:prstGeom>
        </p:spPr>
      </p:pic>
      <p:sp>
        <p:nvSpPr>
          <p:cNvPr id="122" name="Google Shape;122;p23"/>
          <p:cNvSpPr txBox="1">
            <a:spLocks noGrp="1"/>
          </p:cNvSpPr>
          <p:nvPr>
            <p:ph type="title"/>
          </p:nvPr>
        </p:nvSpPr>
        <p:spPr>
          <a:xfrm>
            <a:off x="2415209" y="-178903"/>
            <a:ext cx="4581939" cy="32097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Телекомунікаційна галузь України: </a:t>
            </a:r>
            <a:br>
              <a:rPr lang="uk-UA" sz="28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Проблеми і перспективи конкурентоспроможності</a:t>
            </a: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93349" y="51736"/>
            <a:ext cx="6466337" cy="3125100"/>
          </a:xfrm>
        </p:spPr>
        <p:txBody>
          <a:bodyPr/>
          <a:lstStyle/>
          <a:p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</a:t>
            </a:r>
            <a:r>
              <a:rPr lang="ru-RU" sz="2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обільний</a:t>
            </a:r>
            <a: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зв'язок</a:t>
            </a:r>
            <a: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</a:t>
            </a:r>
            <a: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у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розвинутих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країнах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-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близько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30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телефонів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на 100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чоловік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в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Україні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- 0,3, а у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Польщі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близько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7</a:t>
            </a:r>
            <a: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.</a:t>
            </a:r>
          </a:p>
          <a:p>
            <a: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По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200" i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міжнародних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та </a:t>
            </a:r>
            <a:r>
              <a:rPr lang="ru-RU" sz="2200" i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міжміських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розмовах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спостерігається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відставання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України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від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Польщі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десь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у 5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разів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.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Послуги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зв'язку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в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рік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на одну особу у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розвинутих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країнах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складають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u="sng" dirty="0">
                <a:solidFill>
                  <a:srgbClr val="C00000"/>
                </a:solidFill>
                <a:latin typeface="+mn-lt"/>
              </a:rPr>
              <a:t>254 дол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., в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Україні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>
                <a:solidFill>
                  <a:srgbClr val="C00000"/>
                </a:solidFill>
                <a:latin typeface="+mn-lt"/>
              </a:rPr>
              <a:t>- 20,6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а у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Польщі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- </a:t>
            </a:r>
            <a:r>
              <a:rPr lang="ru-RU" sz="2200" dirty="0">
                <a:solidFill>
                  <a:srgbClr val="C00000"/>
                </a:solidFill>
                <a:latin typeface="+mn-lt"/>
              </a:rPr>
              <a:t>65,7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. </a:t>
            </a:r>
            <a:endParaRPr lang="ru-RU" sz="2200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r>
              <a:rPr lang="ru-RU" sz="2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Загалом</a:t>
            </a:r>
            <a:r>
              <a:rPr lang="ru-RU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розвинуті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країни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вкладають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у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розвиток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зв'язку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до 20%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від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її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доходу,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країни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що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розвиваються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-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близько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31%,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слаборозвинені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- 68,5%,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тоді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як в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Україні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- 18,1%, а у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Польщі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- 42,2%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6021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3536" y="-14615"/>
            <a:ext cx="7429500" cy="534964"/>
          </a:xfrm>
        </p:spPr>
        <p:txBody>
          <a:bodyPr>
            <a:noAutofit/>
          </a:bodyPr>
          <a:lstStyle/>
          <a:p>
            <a:r>
              <a:rPr lang="ru-RU" sz="2250" u="sng" dirty="0" err="1" smtClean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</a:rPr>
              <a:t>Галузь</a:t>
            </a:r>
            <a:r>
              <a:rPr lang="ru-RU" sz="2250" u="sng" dirty="0" smtClean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ru-RU" sz="2250" u="sng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</a:rPr>
              <a:t>телекомунікацій</a:t>
            </a:r>
            <a:r>
              <a:rPr lang="ru-RU" sz="2250" u="sng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</a:rPr>
              <a:t> в </a:t>
            </a:r>
            <a:r>
              <a:rPr lang="ru-RU" sz="2250" u="sng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</a:rPr>
              <a:t>Україні</a:t>
            </a:r>
            <a:r>
              <a:rPr lang="ru-RU" sz="2250" u="sng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ru-RU" sz="2250" u="sng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</a:rPr>
              <a:t>поділяється</a:t>
            </a:r>
            <a:r>
              <a:rPr lang="ru-RU" sz="2250" u="sng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</a:rPr>
              <a:t> на два </a:t>
            </a:r>
            <a:r>
              <a:rPr lang="ru-RU" sz="2250" u="sng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</a:rPr>
              <a:t>крупних</a:t>
            </a:r>
            <a:r>
              <a:rPr lang="ru-RU" sz="2250" u="sng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ru-RU" sz="2250" u="sng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</a:rPr>
              <a:t>сегменти</a:t>
            </a:r>
            <a:r>
              <a:rPr lang="ru-RU" sz="2250" u="sng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</a:rPr>
              <a:t>:</a:t>
            </a:r>
            <a:endParaRPr lang="ru-RU" sz="2250" u="sng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0142" y="696903"/>
            <a:ext cx="3487337" cy="617934"/>
          </a:xfrm>
        </p:spPr>
        <p:txBody>
          <a:bodyPr>
            <a:normAutofit/>
          </a:bodyPr>
          <a:lstStyle/>
          <a:p>
            <a:pPr algn="ctr"/>
            <a:r>
              <a:rPr lang="ru-RU" sz="2100" b="1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наземний</a:t>
            </a:r>
            <a:r>
              <a:rPr lang="ru-RU" sz="21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 </a:t>
            </a:r>
            <a:endParaRPr lang="ru-RU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-71845" y="1257054"/>
            <a:ext cx="4643846" cy="355636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До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першої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групи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, як правило,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включають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телефонний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,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телефонний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міський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,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телефонний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сільський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,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телефонний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міжміський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,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телефонний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міжнародний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зв'язок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.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Сюди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 ж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можна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віднести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</a:rPr>
              <a:t>Інтернет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00606" y="687805"/>
            <a:ext cx="3484952" cy="617934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Радіозв’язок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800606" y="1257054"/>
            <a:ext cx="4190172" cy="374564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</a:rPr>
              <a:t>. До </a:t>
            </a:r>
            <a:r>
              <a:rPr lang="ru-RU" dirty="0" err="1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</a:rPr>
              <a:t>другої</a:t>
            </a: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</a:rPr>
              <a:t>групи</a:t>
            </a: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</a:rPr>
              <a:t> належать </a:t>
            </a:r>
            <a:r>
              <a:rPr lang="ru-RU" dirty="0" err="1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</a:rPr>
              <a:t>супутниковий</a:t>
            </a: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</a:rPr>
              <a:t>, </a:t>
            </a:r>
            <a:r>
              <a:rPr lang="ru-RU" dirty="0" err="1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</a:rPr>
              <a:t>стільниковий</a:t>
            </a: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</a:rPr>
              <a:t>, </a:t>
            </a:r>
            <a:r>
              <a:rPr lang="ru-RU" dirty="0" err="1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</a:rPr>
              <a:t>пейджинговий</a:t>
            </a: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</a:rPr>
              <a:t>, </a:t>
            </a:r>
            <a:r>
              <a:rPr lang="ru-RU" dirty="0" err="1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</a:rPr>
              <a:t>транкінговий</a:t>
            </a: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</a:rPr>
              <a:t> </a:t>
            </a:r>
            <a:r>
              <a:rPr lang="ru-RU" dirty="0" err="1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</a:rPr>
              <a:t>зв'язок</a:t>
            </a:r>
            <a:r>
              <a:rPr lang="ru-RU" dirty="0">
                <a:solidFill>
                  <a:schemeClr val="tx2">
                    <a:lumMod val="25000"/>
                  </a:schemeClr>
                </a:solidFill>
                <a:latin typeface="Tahoma" panose="020B0604030504040204" pitchFamily="34" charset="0"/>
              </a:rPr>
              <a:t>.</a:t>
            </a:r>
            <a:endParaRPr lang="ru-RU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8593" y="3158662"/>
            <a:ext cx="3532074" cy="198483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38482" y="949277"/>
            <a:ext cx="23807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(</a:t>
            </a:r>
            <a:r>
              <a:rPr lang="ru-RU" dirty="0" err="1"/>
              <a:t>фіксований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дротовий</a:t>
            </a:r>
            <a:r>
              <a:rPr 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0055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2FF"/>
        </a:solid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4"/>
          <p:cNvSpPr/>
          <p:nvPr/>
        </p:nvSpPr>
        <p:spPr>
          <a:xfrm>
            <a:off x="5379985" y="489825"/>
            <a:ext cx="2075120" cy="4163909"/>
          </a:xfrm>
          <a:custGeom>
            <a:avLst/>
            <a:gdLst/>
            <a:ahLst/>
            <a:cxnLst/>
            <a:rect l="l" t="t" r="r" b="b"/>
            <a:pathLst>
              <a:path w="30819" h="61841" extrusionOk="0">
                <a:moveTo>
                  <a:pt x="5160" y="2580"/>
                </a:moveTo>
                <a:lnTo>
                  <a:pt x="5295" y="2648"/>
                </a:lnTo>
                <a:lnTo>
                  <a:pt x="5363" y="2784"/>
                </a:lnTo>
                <a:lnTo>
                  <a:pt x="5363" y="2920"/>
                </a:lnTo>
                <a:lnTo>
                  <a:pt x="5363" y="3055"/>
                </a:lnTo>
                <a:lnTo>
                  <a:pt x="5295" y="3191"/>
                </a:lnTo>
                <a:lnTo>
                  <a:pt x="5160" y="3259"/>
                </a:lnTo>
                <a:lnTo>
                  <a:pt x="4888" y="3259"/>
                </a:lnTo>
                <a:lnTo>
                  <a:pt x="4752" y="3191"/>
                </a:lnTo>
                <a:lnTo>
                  <a:pt x="4684" y="3055"/>
                </a:lnTo>
                <a:lnTo>
                  <a:pt x="4684" y="2920"/>
                </a:lnTo>
                <a:lnTo>
                  <a:pt x="4684" y="2784"/>
                </a:lnTo>
                <a:lnTo>
                  <a:pt x="4752" y="2648"/>
                </a:lnTo>
                <a:lnTo>
                  <a:pt x="4888" y="2580"/>
                </a:lnTo>
                <a:close/>
                <a:moveTo>
                  <a:pt x="15410" y="2241"/>
                </a:moveTo>
                <a:lnTo>
                  <a:pt x="15681" y="2309"/>
                </a:lnTo>
                <a:lnTo>
                  <a:pt x="15885" y="2444"/>
                </a:lnTo>
                <a:lnTo>
                  <a:pt x="16021" y="2648"/>
                </a:lnTo>
                <a:lnTo>
                  <a:pt x="16088" y="2920"/>
                </a:lnTo>
                <a:lnTo>
                  <a:pt x="16021" y="3191"/>
                </a:lnTo>
                <a:lnTo>
                  <a:pt x="15885" y="3395"/>
                </a:lnTo>
                <a:lnTo>
                  <a:pt x="15681" y="3531"/>
                </a:lnTo>
                <a:lnTo>
                  <a:pt x="15410" y="3598"/>
                </a:lnTo>
                <a:lnTo>
                  <a:pt x="15138" y="3531"/>
                </a:lnTo>
                <a:lnTo>
                  <a:pt x="14934" y="3395"/>
                </a:lnTo>
                <a:lnTo>
                  <a:pt x="14799" y="3191"/>
                </a:lnTo>
                <a:lnTo>
                  <a:pt x="14731" y="2920"/>
                </a:lnTo>
                <a:lnTo>
                  <a:pt x="14799" y="2648"/>
                </a:lnTo>
                <a:lnTo>
                  <a:pt x="14934" y="2444"/>
                </a:lnTo>
                <a:lnTo>
                  <a:pt x="15138" y="2309"/>
                </a:lnTo>
                <a:lnTo>
                  <a:pt x="15410" y="2241"/>
                </a:lnTo>
                <a:close/>
                <a:moveTo>
                  <a:pt x="29393" y="5228"/>
                </a:moveTo>
                <a:lnTo>
                  <a:pt x="29461" y="5296"/>
                </a:lnTo>
                <a:lnTo>
                  <a:pt x="29461" y="54849"/>
                </a:lnTo>
                <a:lnTo>
                  <a:pt x="1426" y="54849"/>
                </a:lnTo>
                <a:lnTo>
                  <a:pt x="1426" y="5296"/>
                </a:lnTo>
                <a:lnTo>
                  <a:pt x="1494" y="5228"/>
                </a:lnTo>
                <a:close/>
                <a:moveTo>
                  <a:pt x="15410" y="544"/>
                </a:moveTo>
                <a:lnTo>
                  <a:pt x="19143" y="612"/>
                </a:lnTo>
                <a:lnTo>
                  <a:pt x="23012" y="747"/>
                </a:lnTo>
                <a:lnTo>
                  <a:pt x="26339" y="951"/>
                </a:lnTo>
                <a:lnTo>
                  <a:pt x="27560" y="1087"/>
                </a:lnTo>
                <a:lnTo>
                  <a:pt x="27560" y="1087"/>
                </a:lnTo>
                <a:lnTo>
                  <a:pt x="26339" y="1019"/>
                </a:lnTo>
                <a:lnTo>
                  <a:pt x="23012" y="815"/>
                </a:lnTo>
                <a:lnTo>
                  <a:pt x="19143" y="680"/>
                </a:lnTo>
                <a:lnTo>
                  <a:pt x="15410" y="612"/>
                </a:lnTo>
                <a:lnTo>
                  <a:pt x="11676" y="680"/>
                </a:lnTo>
                <a:lnTo>
                  <a:pt x="7807" y="815"/>
                </a:lnTo>
                <a:lnTo>
                  <a:pt x="4481" y="1019"/>
                </a:lnTo>
                <a:lnTo>
                  <a:pt x="3259" y="1087"/>
                </a:lnTo>
                <a:lnTo>
                  <a:pt x="2444" y="1223"/>
                </a:lnTo>
                <a:lnTo>
                  <a:pt x="1969" y="1358"/>
                </a:lnTo>
                <a:lnTo>
                  <a:pt x="1630" y="1494"/>
                </a:lnTo>
                <a:lnTo>
                  <a:pt x="1290" y="1698"/>
                </a:lnTo>
                <a:lnTo>
                  <a:pt x="1019" y="1901"/>
                </a:lnTo>
                <a:lnTo>
                  <a:pt x="815" y="2173"/>
                </a:lnTo>
                <a:lnTo>
                  <a:pt x="679" y="2444"/>
                </a:lnTo>
                <a:lnTo>
                  <a:pt x="544" y="2852"/>
                </a:lnTo>
                <a:lnTo>
                  <a:pt x="544" y="3259"/>
                </a:lnTo>
                <a:lnTo>
                  <a:pt x="544" y="58311"/>
                </a:lnTo>
                <a:lnTo>
                  <a:pt x="544" y="58718"/>
                </a:lnTo>
                <a:lnTo>
                  <a:pt x="476" y="58311"/>
                </a:lnTo>
                <a:lnTo>
                  <a:pt x="476" y="3259"/>
                </a:lnTo>
                <a:lnTo>
                  <a:pt x="544" y="2784"/>
                </a:lnTo>
                <a:lnTo>
                  <a:pt x="612" y="2444"/>
                </a:lnTo>
                <a:lnTo>
                  <a:pt x="747" y="2105"/>
                </a:lnTo>
                <a:lnTo>
                  <a:pt x="951" y="1834"/>
                </a:lnTo>
                <a:lnTo>
                  <a:pt x="1222" y="1630"/>
                </a:lnTo>
                <a:lnTo>
                  <a:pt x="1562" y="1426"/>
                </a:lnTo>
                <a:lnTo>
                  <a:pt x="1969" y="1290"/>
                </a:lnTo>
                <a:lnTo>
                  <a:pt x="2444" y="1155"/>
                </a:lnTo>
                <a:lnTo>
                  <a:pt x="3259" y="1087"/>
                </a:lnTo>
                <a:lnTo>
                  <a:pt x="4481" y="951"/>
                </a:lnTo>
                <a:lnTo>
                  <a:pt x="7807" y="747"/>
                </a:lnTo>
                <a:lnTo>
                  <a:pt x="11676" y="612"/>
                </a:lnTo>
                <a:lnTo>
                  <a:pt x="15410" y="544"/>
                </a:lnTo>
                <a:close/>
                <a:moveTo>
                  <a:pt x="27560" y="1087"/>
                </a:moveTo>
                <a:lnTo>
                  <a:pt x="28375" y="1155"/>
                </a:lnTo>
                <a:lnTo>
                  <a:pt x="28850" y="1290"/>
                </a:lnTo>
                <a:lnTo>
                  <a:pt x="29257" y="1426"/>
                </a:lnTo>
                <a:lnTo>
                  <a:pt x="29597" y="1630"/>
                </a:lnTo>
                <a:lnTo>
                  <a:pt x="29868" y="1834"/>
                </a:lnTo>
                <a:lnTo>
                  <a:pt x="30072" y="2105"/>
                </a:lnTo>
                <a:lnTo>
                  <a:pt x="30208" y="2444"/>
                </a:lnTo>
                <a:lnTo>
                  <a:pt x="30276" y="2784"/>
                </a:lnTo>
                <a:lnTo>
                  <a:pt x="30344" y="3259"/>
                </a:lnTo>
                <a:lnTo>
                  <a:pt x="30344" y="58311"/>
                </a:lnTo>
                <a:lnTo>
                  <a:pt x="30276" y="58718"/>
                </a:lnTo>
                <a:lnTo>
                  <a:pt x="30208" y="59125"/>
                </a:lnTo>
                <a:lnTo>
                  <a:pt x="30072" y="59465"/>
                </a:lnTo>
                <a:lnTo>
                  <a:pt x="29868" y="59736"/>
                </a:lnTo>
                <a:lnTo>
                  <a:pt x="29597" y="60008"/>
                </a:lnTo>
                <a:lnTo>
                  <a:pt x="29257" y="60144"/>
                </a:lnTo>
                <a:lnTo>
                  <a:pt x="28850" y="60347"/>
                </a:lnTo>
                <a:lnTo>
                  <a:pt x="28375" y="60415"/>
                </a:lnTo>
                <a:lnTo>
                  <a:pt x="26746" y="60687"/>
                </a:lnTo>
                <a:lnTo>
                  <a:pt x="23895" y="60958"/>
                </a:lnTo>
                <a:lnTo>
                  <a:pt x="22130" y="61094"/>
                </a:lnTo>
                <a:lnTo>
                  <a:pt x="20093" y="61230"/>
                </a:lnTo>
                <a:lnTo>
                  <a:pt x="17853" y="61298"/>
                </a:lnTo>
                <a:lnTo>
                  <a:pt x="12966" y="61298"/>
                </a:lnTo>
                <a:lnTo>
                  <a:pt x="10726" y="61230"/>
                </a:lnTo>
                <a:lnTo>
                  <a:pt x="8689" y="61094"/>
                </a:lnTo>
                <a:lnTo>
                  <a:pt x="6924" y="60958"/>
                </a:lnTo>
                <a:lnTo>
                  <a:pt x="4073" y="60687"/>
                </a:lnTo>
                <a:lnTo>
                  <a:pt x="2444" y="60415"/>
                </a:lnTo>
                <a:lnTo>
                  <a:pt x="1969" y="60347"/>
                </a:lnTo>
                <a:lnTo>
                  <a:pt x="1562" y="60144"/>
                </a:lnTo>
                <a:lnTo>
                  <a:pt x="1290" y="60008"/>
                </a:lnTo>
                <a:lnTo>
                  <a:pt x="951" y="59736"/>
                </a:lnTo>
                <a:lnTo>
                  <a:pt x="747" y="59465"/>
                </a:lnTo>
                <a:lnTo>
                  <a:pt x="612" y="59125"/>
                </a:lnTo>
                <a:lnTo>
                  <a:pt x="544" y="58718"/>
                </a:lnTo>
                <a:lnTo>
                  <a:pt x="544" y="58718"/>
                </a:lnTo>
                <a:lnTo>
                  <a:pt x="679" y="59125"/>
                </a:lnTo>
                <a:lnTo>
                  <a:pt x="815" y="59397"/>
                </a:lnTo>
                <a:lnTo>
                  <a:pt x="1019" y="59669"/>
                </a:lnTo>
                <a:lnTo>
                  <a:pt x="1290" y="59940"/>
                </a:lnTo>
                <a:lnTo>
                  <a:pt x="1630" y="60144"/>
                </a:lnTo>
                <a:lnTo>
                  <a:pt x="2037" y="60279"/>
                </a:lnTo>
                <a:lnTo>
                  <a:pt x="2444" y="60415"/>
                </a:lnTo>
                <a:lnTo>
                  <a:pt x="4073" y="60619"/>
                </a:lnTo>
                <a:lnTo>
                  <a:pt x="6924" y="60890"/>
                </a:lnTo>
                <a:lnTo>
                  <a:pt x="8689" y="61026"/>
                </a:lnTo>
                <a:lnTo>
                  <a:pt x="10726" y="61162"/>
                </a:lnTo>
                <a:lnTo>
                  <a:pt x="12966" y="61230"/>
                </a:lnTo>
                <a:lnTo>
                  <a:pt x="17853" y="61230"/>
                </a:lnTo>
                <a:lnTo>
                  <a:pt x="20093" y="61162"/>
                </a:lnTo>
                <a:lnTo>
                  <a:pt x="22130" y="61026"/>
                </a:lnTo>
                <a:lnTo>
                  <a:pt x="23895" y="60890"/>
                </a:lnTo>
                <a:lnTo>
                  <a:pt x="26746" y="60619"/>
                </a:lnTo>
                <a:lnTo>
                  <a:pt x="28375" y="60415"/>
                </a:lnTo>
                <a:lnTo>
                  <a:pt x="28850" y="60279"/>
                </a:lnTo>
                <a:lnTo>
                  <a:pt x="29190" y="60144"/>
                </a:lnTo>
                <a:lnTo>
                  <a:pt x="29529" y="59940"/>
                </a:lnTo>
                <a:lnTo>
                  <a:pt x="29800" y="59669"/>
                </a:lnTo>
                <a:lnTo>
                  <a:pt x="30004" y="59397"/>
                </a:lnTo>
                <a:lnTo>
                  <a:pt x="30140" y="59125"/>
                </a:lnTo>
                <a:lnTo>
                  <a:pt x="30276" y="58718"/>
                </a:lnTo>
                <a:lnTo>
                  <a:pt x="30276" y="58311"/>
                </a:lnTo>
                <a:lnTo>
                  <a:pt x="30276" y="3259"/>
                </a:lnTo>
                <a:lnTo>
                  <a:pt x="30276" y="2852"/>
                </a:lnTo>
                <a:lnTo>
                  <a:pt x="30140" y="2444"/>
                </a:lnTo>
                <a:lnTo>
                  <a:pt x="30004" y="2173"/>
                </a:lnTo>
                <a:lnTo>
                  <a:pt x="29800" y="1901"/>
                </a:lnTo>
                <a:lnTo>
                  <a:pt x="29529" y="1698"/>
                </a:lnTo>
                <a:lnTo>
                  <a:pt x="29190" y="1494"/>
                </a:lnTo>
                <a:lnTo>
                  <a:pt x="28850" y="1358"/>
                </a:lnTo>
                <a:lnTo>
                  <a:pt x="28375" y="1223"/>
                </a:lnTo>
                <a:lnTo>
                  <a:pt x="27560" y="1087"/>
                </a:lnTo>
                <a:close/>
                <a:moveTo>
                  <a:pt x="15410" y="1"/>
                </a:moveTo>
                <a:lnTo>
                  <a:pt x="11608" y="69"/>
                </a:lnTo>
                <a:lnTo>
                  <a:pt x="7739" y="204"/>
                </a:lnTo>
                <a:lnTo>
                  <a:pt x="4413" y="408"/>
                </a:lnTo>
                <a:lnTo>
                  <a:pt x="3191" y="544"/>
                </a:lnTo>
                <a:lnTo>
                  <a:pt x="2309" y="680"/>
                </a:lnTo>
                <a:lnTo>
                  <a:pt x="1765" y="815"/>
                </a:lnTo>
                <a:lnTo>
                  <a:pt x="1290" y="1019"/>
                </a:lnTo>
                <a:lnTo>
                  <a:pt x="883" y="1223"/>
                </a:lnTo>
                <a:lnTo>
                  <a:pt x="544" y="1494"/>
                </a:lnTo>
                <a:lnTo>
                  <a:pt x="340" y="1901"/>
                </a:lnTo>
                <a:lnTo>
                  <a:pt x="136" y="2241"/>
                </a:lnTo>
                <a:lnTo>
                  <a:pt x="1" y="2716"/>
                </a:lnTo>
                <a:lnTo>
                  <a:pt x="1" y="3259"/>
                </a:lnTo>
                <a:lnTo>
                  <a:pt x="1" y="58311"/>
                </a:lnTo>
                <a:lnTo>
                  <a:pt x="1" y="58854"/>
                </a:lnTo>
                <a:lnTo>
                  <a:pt x="136" y="59261"/>
                </a:lnTo>
                <a:lnTo>
                  <a:pt x="340" y="59736"/>
                </a:lnTo>
                <a:lnTo>
                  <a:pt x="612" y="60076"/>
                </a:lnTo>
                <a:lnTo>
                  <a:pt x="951" y="60347"/>
                </a:lnTo>
                <a:lnTo>
                  <a:pt x="1358" y="60619"/>
                </a:lnTo>
                <a:lnTo>
                  <a:pt x="1833" y="60823"/>
                </a:lnTo>
                <a:lnTo>
                  <a:pt x="2309" y="60958"/>
                </a:lnTo>
                <a:lnTo>
                  <a:pt x="4006" y="61162"/>
                </a:lnTo>
                <a:lnTo>
                  <a:pt x="6857" y="61501"/>
                </a:lnTo>
                <a:lnTo>
                  <a:pt x="8689" y="61637"/>
                </a:lnTo>
                <a:lnTo>
                  <a:pt x="10726" y="61705"/>
                </a:lnTo>
                <a:lnTo>
                  <a:pt x="12966" y="61773"/>
                </a:lnTo>
                <a:lnTo>
                  <a:pt x="15410" y="61841"/>
                </a:lnTo>
                <a:lnTo>
                  <a:pt x="17853" y="61773"/>
                </a:lnTo>
                <a:lnTo>
                  <a:pt x="20093" y="61705"/>
                </a:lnTo>
                <a:lnTo>
                  <a:pt x="22130" y="61637"/>
                </a:lnTo>
                <a:lnTo>
                  <a:pt x="23963" y="61501"/>
                </a:lnTo>
                <a:lnTo>
                  <a:pt x="26814" y="61162"/>
                </a:lnTo>
                <a:lnTo>
                  <a:pt x="28511" y="60958"/>
                </a:lnTo>
                <a:lnTo>
                  <a:pt x="28986" y="60823"/>
                </a:lnTo>
                <a:lnTo>
                  <a:pt x="29461" y="60619"/>
                </a:lnTo>
                <a:lnTo>
                  <a:pt x="29868" y="60347"/>
                </a:lnTo>
                <a:lnTo>
                  <a:pt x="30208" y="60076"/>
                </a:lnTo>
                <a:lnTo>
                  <a:pt x="30479" y="59736"/>
                </a:lnTo>
                <a:lnTo>
                  <a:pt x="30683" y="59261"/>
                </a:lnTo>
                <a:lnTo>
                  <a:pt x="30819" y="58854"/>
                </a:lnTo>
                <a:lnTo>
                  <a:pt x="30819" y="58311"/>
                </a:lnTo>
                <a:lnTo>
                  <a:pt x="30819" y="3259"/>
                </a:lnTo>
                <a:lnTo>
                  <a:pt x="30819" y="2716"/>
                </a:lnTo>
                <a:lnTo>
                  <a:pt x="30683" y="2241"/>
                </a:lnTo>
                <a:lnTo>
                  <a:pt x="30547" y="1901"/>
                </a:lnTo>
                <a:lnTo>
                  <a:pt x="30276" y="1494"/>
                </a:lnTo>
                <a:lnTo>
                  <a:pt x="29936" y="1223"/>
                </a:lnTo>
                <a:lnTo>
                  <a:pt x="29529" y="1019"/>
                </a:lnTo>
                <a:lnTo>
                  <a:pt x="29054" y="815"/>
                </a:lnTo>
                <a:lnTo>
                  <a:pt x="28511" y="680"/>
                </a:lnTo>
                <a:lnTo>
                  <a:pt x="27628" y="544"/>
                </a:lnTo>
                <a:lnTo>
                  <a:pt x="26406" y="408"/>
                </a:lnTo>
                <a:lnTo>
                  <a:pt x="23080" y="204"/>
                </a:lnTo>
                <a:lnTo>
                  <a:pt x="19211" y="69"/>
                </a:lnTo>
                <a:lnTo>
                  <a:pt x="15410" y="1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44"/>
          <p:cNvSpPr txBox="1">
            <a:spLocks noGrp="1"/>
          </p:cNvSpPr>
          <p:nvPr>
            <p:ph type="body" idx="1"/>
          </p:nvPr>
        </p:nvSpPr>
        <p:spPr>
          <a:xfrm>
            <a:off x="258418" y="139148"/>
            <a:ext cx="5031862" cy="4355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600" dirty="0">
                <a:latin typeface="Tahoma" panose="020B0604030504040204" pitchFamily="34" charset="0"/>
              </a:rPr>
              <a:t>Одним з </a:t>
            </a:r>
            <a:r>
              <a:rPr lang="ru-RU" sz="1600" dirty="0" err="1">
                <a:latin typeface="Tahoma" panose="020B0604030504040204" pitchFamily="34" charset="0"/>
              </a:rPr>
              <a:t>найдинамічніших</a:t>
            </a:r>
            <a:r>
              <a:rPr lang="ru-RU" sz="1600" dirty="0">
                <a:latin typeface="Tahoma" panose="020B0604030504040204" pitchFamily="34" charset="0"/>
              </a:rPr>
              <a:t> за </a:t>
            </a:r>
            <a:r>
              <a:rPr lang="ru-RU" sz="1600" dirty="0" err="1">
                <a:latin typeface="Tahoma" panose="020B0604030504040204" pitchFamily="34" charset="0"/>
              </a:rPr>
              <a:t>останні</a:t>
            </a:r>
            <a:r>
              <a:rPr lang="ru-RU" sz="1600" dirty="0">
                <a:latin typeface="Tahoma" panose="020B0604030504040204" pitchFamily="34" charset="0"/>
              </a:rPr>
              <a:t> роки </a:t>
            </a:r>
            <a:r>
              <a:rPr lang="ru-RU" sz="1600" dirty="0" err="1">
                <a:latin typeface="Tahoma" panose="020B0604030504040204" pitchFamily="34" charset="0"/>
              </a:rPr>
              <a:t>сегментів</a:t>
            </a:r>
            <a:r>
              <a:rPr lang="ru-RU" sz="1600" dirty="0">
                <a:latin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</a:rPr>
              <a:t>українського</a:t>
            </a:r>
            <a:r>
              <a:rPr lang="ru-RU" sz="1600" dirty="0">
                <a:latin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</a:rPr>
              <a:t>телекомунікаційного</a:t>
            </a:r>
            <a:r>
              <a:rPr lang="ru-RU" sz="1600" dirty="0">
                <a:latin typeface="Tahoma" panose="020B0604030504040204" pitchFamily="34" charset="0"/>
              </a:rPr>
              <a:t> ринку є </a:t>
            </a:r>
            <a:r>
              <a:rPr lang="ru-RU" sz="1600" dirty="0" err="1">
                <a:solidFill>
                  <a:srgbClr val="C00000"/>
                </a:solidFill>
                <a:latin typeface="Tahoma" panose="020B0604030504040204" pitchFamily="34" charset="0"/>
              </a:rPr>
              <a:t>мобільний</a:t>
            </a:r>
            <a:r>
              <a:rPr lang="ru-RU" sz="1600" dirty="0">
                <a:solidFill>
                  <a:srgbClr val="C00000"/>
                </a:solidFill>
                <a:latin typeface="Tahoma" panose="020B0604030504040204" pitchFamily="34" charset="0"/>
              </a:rPr>
              <a:t> </a:t>
            </a:r>
            <a:r>
              <a:rPr lang="ru-RU" sz="1600" dirty="0" err="1">
                <a:solidFill>
                  <a:srgbClr val="C00000"/>
                </a:solidFill>
                <a:latin typeface="Tahoma" panose="020B0604030504040204" pitchFamily="34" charset="0"/>
              </a:rPr>
              <a:t>зв'язок</a:t>
            </a:r>
            <a:r>
              <a:rPr lang="ru-RU" sz="1600" dirty="0">
                <a:latin typeface="Tahoma" panose="020B0604030504040204" pitchFamily="34" charset="0"/>
              </a:rPr>
              <a:t>. </a:t>
            </a:r>
            <a:r>
              <a:rPr lang="ru-RU" sz="1600" dirty="0" err="1">
                <a:latin typeface="Tahoma" panose="020B0604030504040204" pitchFamily="34" charset="0"/>
              </a:rPr>
              <a:t>Причому</a:t>
            </a:r>
            <a:r>
              <a:rPr lang="ru-RU" sz="1600" dirty="0">
                <a:latin typeface="Tahoma" panose="020B0604030504040204" pitchFamily="34" charset="0"/>
              </a:rPr>
              <a:t> як з точки </a:t>
            </a:r>
            <a:r>
              <a:rPr lang="ru-RU" sz="1600" dirty="0" err="1">
                <a:latin typeface="Tahoma" panose="020B0604030504040204" pitchFamily="34" charset="0"/>
              </a:rPr>
              <a:t>зору</a:t>
            </a:r>
            <a:r>
              <a:rPr lang="ru-RU" sz="1600" dirty="0">
                <a:latin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</a:rPr>
              <a:t>зовнішніх</a:t>
            </a:r>
            <a:r>
              <a:rPr lang="ru-RU" sz="1600" dirty="0">
                <a:latin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</a:rPr>
              <a:t>впливів</a:t>
            </a:r>
            <a:r>
              <a:rPr lang="ru-RU" sz="1600" dirty="0">
                <a:latin typeface="Tahoma" panose="020B0604030504040204" pitchFamily="34" charset="0"/>
              </a:rPr>
              <a:t> на </a:t>
            </a:r>
            <a:r>
              <a:rPr lang="ru-RU" sz="1600" dirty="0" err="1">
                <a:latin typeface="Tahoma" panose="020B0604030504040204" pitchFamily="34" charset="0"/>
              </a:rPr>
              <a:t>галузь</a:t>
            </a:r>
            <a:r>
              <a:rPr lang="ru-RU" sz="1600" dirty="0">
                <a:latin typeface="Tahoma" panose="020B0604030504040204" pitchFamily="34" charset="0"/>
              </a:rPr>
              <a:t>, так і з точки </a:t>
            </a:r>
            <a:r>
              <a:rPr lang="ru-RU" sz="1600" dirty="0" err="1">
                <a:latin typeface="Tahoma" panose="020B0604030504040204" pitchFamily="34" charset="0"/>
              </a:rPr>
              <a:t>зору</a:t>
            </a:r>
            <a:r>
              <a:rPr lang="ru-RU" sz="1600" dirty="0">
                <a:latin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</a:rPr>
              <a:t>взаємовідношень</a:t>
            </a:r>
            <a:r>
              <a:rPr lang="ru-RU" sz="1600" dirty="0">
                <a:latin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</a:rPr>
              <a:t>між</a:t>
            </a:r>
            <a:r>
              <a:rPr lang="ru-RU" sz="1600" dirty="0">
                <a:latin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</a:rPr>
              <a:t>суб'єктами</a:t>
            </a:r>
            <a:r>
              <a:rPr lang="ru-RU" sz="1600" dirty="0">
                <a:latin typeface="Tahoma" panose="020B0604030504040204" pitchFamily="34" charset="0"/>
              </a:rPr>
              <a:t> ринку</a:t>
            </a:r>
            <a:r>
              <a:rPr lang="ru-RU" sz="1600" dirty="0" smtClean="0">
                <a:latin typeface="Tahoma" panose="020B0604030504040204" pitchFamily="34" charset="0"/>
              </a:rPr>
              <a:t>.</a:t>
            </a:r>
          </a:p>
          <a:p>
            <a:endParaRPr lang="ru-RU" sz="1600" dirty="0" smtClean="0">
              <a:latin typeface="Tahoma" panose="020B0604030504040204" pitchFamily="34" charset="0"/>
            </a:endParaRPr>
          </a:p>
          <a:p>
            <a:r>
              <a:rPr lang="ru-RU" sz="1600" dirty="0" smtClean="0">
                <a:latin typeface="Tahoma" panose="020B0604030504040204" pitchFamily="34" charset="0"/>
              </a:rPr>
              <a:t> </a:t>
            </a:r>
            <a:r>
              <a:rPr lang="ru-RU" sz="1600" dirty="0">
                <a:latin typeface="Tahoma" panose="020B0604030504040204" pitchFamily="34" charset="0"/>
              </a:rPr>
              <a:t>Але </a:t>
            </a:r>
            <a:r>
              <a:rPr lang="ru-RU" sz="1600" dirty="0" err="1">
                <a:latin typeface="Tahoma" panose="020B0604030504040204" pitchFamily="34" charset="0"/>
              </a:rPr>
              <a:t>довготривала</a:t>
            </a:r>
            <a:r>
              <a:rPr lang="ru-RU" sz="1600" dirty="0">
                <a:latin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</a:rPr>
              <a:t>економічна</a:t>
            </a:r>
            <a:r>
              <a:rPr lang="ru-RU" sz="1600" dirty="0">
                <a:latin typeface="Tahoma" panose="020B0604030504040204" pitchFamily="34" charset="0"/>
              </a:rPr>
              <a:t> криза та </a:t>
            </a:r>
            <a:r>
              <a:rPr lang="ru-RU" sz="1600" dirty="0" err="1">
                <a:latin typeface="Tahoma" panose="020B0604030504040204" pitchFamily="34" charset="0"/>
              </a:rPr>
              <a:t>нестабільність</a:t>
            </a:r>
            <a:r>
              <a:rPr lang="ru-RU" sz="1600" dirty="0">
                <a:latin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</a:rPr>
              <a:t>вітчизняного</a:t>
            </a:r>
            <a:r>
              <a:rPr lang="ru-RU" sz="1600" dirty="0">
                <a:latin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</a:rPr>
              <a:t>законодавства</a:t>
            </a:r>
            <a:r>
              <a:rPr lang="ru-RU" sz="1600" dirty="0">
                <a:latin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</a:rPr>
              <a:t>суттєво</a:t>
            </a:r>
            <a:r>
              <a:rPr lang="ru-RU" sz="1600" dirty="0">
                <a:latin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</a:rPr>
              <a:t>пригальмувала</a:t>
            </a:r>
            <a:r>
              <a:rPr lang="ru-RU" sz="1600" dirty="0">
                <a:latin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</a:rPr>
              <a:t>розвиток</a:t>
            </a:r>
            <a:r>
              <a:rPr lang="ru-RU" sz="1600" dirty="0">
                <a:latin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</a:rPr>
              <a:t>українського</a:t>
            </a:r>
            <a:r>
              <a:rPr lang="ru-RU" sz="1600" dirty="0">
                <a:latin typeface="Tahoma" panose="020B0604030504040204" pitchFamily="34" charset="0"/>
              </a:rPr>
              <a:t> ринку </a:t>
            </a:r>
            <a:r>
              <a:rPr lang="ru-RU" sz="1600" dirty="0" err="1">
                <a:latin typeface="Tahoma" panose="020B0604030504040204" pitchFamily="34" charset="0"/>
              </a:rPr>
              <a:t>мобільного</a:t>
            </a:r>
            <a:r>
              <a:rPr lang="ru-RU" sz="1600" dirty="0">
                <a:latin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</a:rPr>
              <a:t>зв'язку</a:t>
            </a:r>
            <a:r>
              <a:rPr lang="ru-RU" sz="1600" dirty="0">
                <a:latin typeface="Tahoma" panose="020B0604030504040204" pitchFamily="34" charset="0"/>
              </a:rPr>
              <a:t>. </a:t>
            </a:r>
            <a:endParaRPr lang="ru-RU" sz="1600" dirty="0" smtClean="0">
              <a:latin typeface="Tahoma" panose="020B0604030504040204" pitchFamily="34" charset="0"/>
            </a:endParaRPr>
          </a:p>
          <a:p>
            <a:endParaRPr lang="ru-RU" sz="1600" dirty="0" smtClean="0">
              <a:latin typeface="Tahoma" panose="020B0604030504040204" pitchFamily="34" charset="0"/>
            </a:endParaRPr>
          </a:p>
          <a:p>
            <a:r>
              <a:rPr lang="ru-RU" sz="1600" dirty="0" err="1" smtClean="0">
                <a:latin typeface="Tahoma" panose="020B0604030504040204" pitchFamily="34" charset="0"/>
              </a:rPr>
              <a:t>Однак</a:t>
            </a:r>
            <a:r>
              <a:rPr lang="ru-RU" sz="1600" dirty="0">
                <a:latin typeface="Tahoma" panose="020B0604030504040204" pitchFamily="34" charset="0"/>
              </a:rPr>
              <a:t>, як і </a:t>
            </a:r>
            <a:r>
              <a:rPr lang="ru-RU" sz="1600" dirty="0" err="1">
                <a:latin typeface="Tahoma" panose="020B0604030504040204" pitchFamily="34" charset="0"/>
              </a:rPr>
              <a:t>інших</a:t>
            </a:r>
            <a:r>
              <a:rPr lang="ru-RU" sz="1600" dirty="0">
                <a:latin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</a:rPr>
              <a:t>галузей</a:t>
            </a:r>
            <a:r>
              <a:rPr lang="ru-RU" sz="1600" dirty="0">
                <a:latin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</a:rPr>
              <a:t>економіки</a:t>
            </a:r>
            <a:r>
              <a:rPr lang="ru-RU" sz="1600" dirty="0">
                <a:latin typeface="Tahoma" panose="020B0604030504040204" pitchFamily="34" charset="0"/>
              </a:rPr>
              <a:t>. </a:t>
            </a:r>
            <a:r>
              <a:rPr lang="ru-RU" sz="1600" dirty="0" err="1">
                <a:latin typeface="Tahoma" panose="020B0604030504040204" pitchFamily="34" charset="0"/>
              </a:rPr>
              <a:t>Більш</a:t>
            </a:r>
            <a:r>
              <a:rPr lang="ru-RU" sz="1600" dirty="0">
                <a:latin typeface="Tahoma" panose="020B0604030504040204" pitchFamily="34" charset="0"/>
              </a:rPr>
              <a:t> того, </a:t>
            </a:r>
            <a:r>
              <a:rPr lang="ru-RU" sz="1600" dirty="0" err="1">
                <a:latin typeface="Tahoma" panose="020B0604030504040204" pitchFamily="34" charset="0"/>
              </a:rPr>
              <a:t>мобільний</a:t>
            </a:r>
            <a:r>
              <a:rPr lang="ru-RU" sz="1600" dirty="0">
                <a:latin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</a:rPr>
              <a:t>зв'язок</a:t>
            </a:r>
            <a:r>
              <a:rPr lang="ru-RU" sz="1600" dirty="0">
                <a:latin typeface="Tahoma" panose="020B0604030504040204" pitchFamily="34" charset="0"/>
              </a:rPr>
              <a:t>, як один з </a:t>
            </a:r>
            <a:r>
              <a:rPr lang="ru-RU" sz="1600" dirty="0" err="1">
                <a:latin typeface="Tahoma" panose="020B0604030504040204" pitchFamily="34" charset="0"/>
              </a:rPr>
              <a:t>найприбутковіших</a:t>
            </a:r>
            <a:r>
              <a:rPr lang="ru-RU" sz="1600" dirty="0">
                <a:latin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</a:rPr>
              <a:t>напрямів</a:t>
            </a:r>
            <a:r>
              <a:rPr lang="ru-RU" sz="1600" dirty="0">
                <a:latin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</a:rPr>
              <a:t>діяльності</a:t>
            </a:r>
            <a:r>
              <a:rPr lang="ru-RU" sz="1600" dirty="0">
                <a:latin typeface="Tahoma" panose="020B0604030504040204" pitchFamily="34" charset="0"/>
              </a:rPr>
              <a:t>, </a:t>
            </a:r>
            <a:r>
              <a:rPr lang="ru-RU" sz="1600" dirty="0" err="1">
                <a:latin typeface="Tahoma" panose="020B0604030504040204" pitchFamily="34" charset="0"/>
              </a:rPr>
              <a:t>потрапив</a:t>
            </a:r>
            <a:r>
              <a:rPr lang="ru-RU" sz="1600" dirty="0">
                <a:latin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</a:rPr>
              <a:t>під</a:t>
            </a:r>
            <a:r>
              <a:rPr lang="ru-RU" sz="1600" dirty="0">
                <a:latin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</a:rPr>
              <a:t>пильну</a:t>
            </a:r>
            <a:r>
              <a:rPr lang="ru-RU" sz="1600" dirty="0">
                <a:latin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</a:rPr>
              <a:t>увагу</a:t>
            </a:r>
            <a:r>
              <a:rPr lang="ru-RU" sz="1600" dirty="0">
                <a:latin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</a:rPr>
              <a:t>контролюючих</a:t>
            </a:r>
            <a:r>
              <a:rPr lang="ru-RU" sz="1600" dirty="0">
                <a:latin typeface="Tahoma" panose="020B0604030504040204" pitchFamily="34" charset="0"/>
              </a:rPr>
              <a:t>, </a:t>
            </a:r>
            <a:r>
              <a:rPr lang="ru-RU" sz="1600" dirty="0" err="1">
                <a:latin typeface="Tahoma" panose="020B0604030504040204" pitchFamily="34" charset="0"/>
              </a:rPr>
              <a:t>інспектуючих</a:t>
            </a:r>
            <a:r>
              <a:rPr lang="ru-RU" sz="1600" dirty="0">
                <a:latin typeface="Tahoma" panose="020B0604030504040204" pitchFamily="34" charset="0"/>
              </a:rPr>
              <a:t> та </a:t>
            </a:r>
            <a:r>
              <a:rPr lang="ru-RU" sz="1600" dirty="0" err="1">
                <a:latin typeface="Tahoma" panose="020B0604030504040204" pitchFamily="34" charset="0"/>
              </a:rPr>
              <a:t>інших</a:t>
            </a:r>
            <a:r>
              <a:rPr lang="ru-RU" sz="1600" dirty="0">
                <a:latin typeface="Tahoma" panose="020B0604030504040204" pitchFamily="34" charset="0"/>
              </a:rPr>
              <a:t> </a:t>
            </a:r>
            <a:r>
              <a:rPr lang="ru-RU" sz="1600" dirty="0" err="1">
                <a:latin typeface="Tahoma" panose="020B0604030504040204" pitchFamily="34" charset="0"/>
              </a:rPr>
              <a:t>подібних</a:t>
            </a:r>
            <a:r>
              <a:rPr lang="ru-RU" sz="1600" dirty="0">
                <a:latin typeface="Tahoma" panose="020B0604030504040204" pitchFamily="34" charset="0"/>
              </a:rPr>
              <a:t> “</a:t>
            </a:r>
            <a:r>
              <a:rPr lang="ru-RU" sz="1600" dirty="0" err="1">
                <a:latin typeface="Tahoma" panose="020B0604030504040204" pitchFamily="34" charset="0"/>
              </a:rPr>
              <a:t>експроприюючих</a:t>
            </a:r>
            <a:r>
              <a:rPr lang="ru-RU" sz="1600" dirty="0">
                <a:latin typeface="Tahoma" panose="020B0604030504040204" pitchFamily="34" charset="0"/>
              </a:rPr>
              <a:t>” </a:t>
            </a:r>
            <a:r>
              <a:rPr lang="ru-RU" sz="1600" dirty="0" err="1">
                <a:latin typeface="Tahoma" panose="020B0604030504040204" pitchFamily="34" charset="0"/>
              </a:rPr>
              <a:t>органів</a:t>
            </a:r>
            <a:r>
              <a:rPr lang="ru-RU" sz="1600" dirty="0">
                <a:latin typeface="Tahoma" panose="020B0604030504040204" pitchFamily="34" charset="0"/>
              </a:rPr>
              <a:t>. </a:t>
            </a:r>
            <a:endParaRPr lang="ru-RU" sz="1600" dirty="0">
              <a:latin typeface="Tahoma" panose="020B0604030504040204" pitchFamily="34" charset="0"/>
            </a:endParaRPr>
          </a:p>
        </p:txBody>
      </p:sp>
      <p:sp>
        <p:nvSpPr>
          <p:cNvPr id="435" name="Google Shape;435;p44"/>
          <p:cNvSpPr txBox="1">
            <a:spLocks noGrp="1"/>
          </p:cNvSpPr>
          <p:nvPr>
            <p:ph type="sldNum" idx="12"/>
          </p:nvPr>
        </p:nvSpPr>
        <p:spPr>
          <a:xfrm>
            <a:off x="852967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5805" y="904419"/>
            <a:ext cx="1606752" cy="11360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5805" y="2040445"/>
            <a:ext cx="1604245" cy="12042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1466" y="3244670"/>
            <a:ext cx="1692922" cy="8831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2FF"/>
        </a:solidFill>
        <a:effectLst/>
      </p:bgPr>
    </p:bg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7"/>
          <p:cNvSpPr/>
          <p:nvPr/>
        </p:nvSpPr>
        <p:spPr>
          <a:xfrm>
            <a:off x="4317078" y="572516"/>
            <a:ext cx="4761292" cy="3706720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47"/>
          <p:cNvSpPr txBox="1">
            <a:spLocks noGrp="1"/>
          </p:cNvSpPr>
          <p:nvPr>
            <p:ph type="body" idx="1"/>
          </p:nvPr>
        </p:nvSpPr>
        <p:spPr>
          <a:xfrm>
            <a:off x="66261" y="261310"/>
            <a:ext cx="4406348" cy="41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800" dirty="0" err="1">
                <a:latin typeface="+mn-lt"/>
              </a:rPr>
              <a:t>Також</a:t>
            </a:r>
            <a:r>
              <a:rPr lang="ru-RU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порівняно</a:t>
            </a:r>
            <a:r>
              <a:rPr lang="ru-RU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динамічною</a:t>
            </a:r>
            <a:r>
              <a:rPr lang="ru-RU" sz="1800" dirty="0">
                <a:latin typeface="+mn-lt"/>
              </a:rPr>
              <a:t> сферою </a:t>
            </a:r>
            <a:r>
              <a:rPr lang="ru-RU" sz="1800" dirty="0" err="1">
                <a:latin typeface="+mn-lt"/>
              </a:rPr>
              <a:t>українських</a:t>
            </a:r>
            <a:r>
              <a:rPr lang="ru-RU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телекомунікацій</a:t>
            </a:r>
            <a:r>
              <a:rPr lang="ru-RU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можна</a:t>
            </a:r>
            <a:r>
              <a:rPr lang="ru-RU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назвати</a:t>
            </a:r>
            <a:r>
              <a:rPr lang="ru-RU" sz="1800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1800" dirty="0" err="1">
                <a:solidFill>
                  <a:srgbClr val="C00000"/>
                </a:solidFill>
                <a:latin typeface="+mn-lt"/>
              </a:rPr>
              <a:t>Інтернет</a:t>
            </a:r>
            <a:r>
              <a:rPr lang="ru-RU" sz="1800" dirty="0">
                <a:latin typeface="+mn-lt"/>
              </a:rPr>
              <a:t>. </a:t>
            </a:r>
            <a:endParaRPr lang="ru-RU" sz="1800" dirty="0" smtClean="0">
              <a:latin typeface="+mn-lt"/>
            </a:endParaRPr>
          </a:p>
          <a:p>
            <a:r>
              <a:rPr lang="ru-RU" sz="1800" dirty="0" err="1" smtClean="0">
                <a:latin typeface="+mn-lt"/>
              </a:rPr>
              <a:t>Загальна</a:t>
            </a:r>
            <a:r>
              <a:rPr lang="ru-RU" sz="1800" dirty="0" smtClean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кількість</a:t>
            </a:r>
            <a:r>
              <a:rPr lang="ru-RU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користувачів</a:t>
            </a:r>
            <a:r>
              <a:rPr lang="ru-RU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Інтернетом</a:t>
            </a:r>
            <a:r>
              <a:rPr lang="ru-RU" sz="1800" dirty="0">
                <a:latin typeface="+mn-lt"/>
              </a:rPr>
              <a:t> в </a:t>
            </a:r>
            <a:r>
              <a:rPr lang="ru-RU" sz="1800" dirty="0" err="1">
                <a:latin typeface="+mn-lt"/>
              </a:rPr>
              <a:t>Україні</a:t>
            </a:r>
            <a:r>
              <a:rPr lang="ru-RU" sz="1800" dirty="0">
                <a:latin typeface="+mn-lt"/>
              </a:rPr>
              <a:t> на початок 1999 року становила </a:t>
            </a:r>
            <a:r>
              <a:rPr lang="ru-RU" sz="1800" dirty="0" err="1">
                <a:latin typeface="+mn-lt"/>
              </a:rPr>
              <a:t>приблизно</a:t>
            </a:r>
            <a:r>
              <a:rPr lang="ru-RU" sz="1800" dirty="0">
                <a:latin typeface="+mn-lt"/>
              </a:rPr>
              <a:t> </a:t>
            </a:r>
            <a:r>
              <a:rPr lang="ru-RU" sz="1800" b="1" u="sng" dirty="0">
                <a:latin typeface="+mn-lt"/>
              </a:rPr>
              <a:t>100-120 тис. </a:t>
            </a:r>
            <a:endParaRPr lang="ru-RU" sz="1800" b="1" u="sng" dirty="0" smtClean="0">
              <a:latin typeface="+mn-lt"/>
            </a:endParaRPr>
          </a:p>
          <a:p>
            <a:endParaRPr lang="ru-RU" sz="1800" b="1" u="sng" dirty="0" smtClean="0">
              <a:latin typeface="+mn-lt"/>
            </a:endParaRPr>
          </a:p>
          <a:p>
            <a:r>
              <a:rPr lang="ru-RU" sz="1800" dirty="0" smtClean="0">
                <a:latin typeface="+mn-lt"/>
              </a:rPr>
              <a:t>У </a:t>
            </a:r>
            <a:r>
              <a:rPr lang="ru-RU" sz="1800" dirty="0" err="1">
                <a:latin typeface="+mn-lt"/>
              </a:rPr>
              <a:t>відношенні</a:t>
            </a:r>
            <a:r>
              <a:rPr lang="ru-RU" sz="1800" dirty="0">
                <a:latin typeface="+mn-lt"/>
              </a:rPr>
              <a:t> до </a:t>
            </a:r>
            <a:r>
              <a:rPr lang="ru-RU" sz="1800" dirty="0" err="1">
                <a:latin typeface="+mn-lt"/>
              </a:rPr>
              <a:t>загальної</a:t>
            </a:r>
            <a:r>
              <a:rPr lang="ru-RU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кількості</a:t>
            </a:r>
            <a:r>
              <a:rPr lang="ru-RU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користувачів</a:t>
            </a:r>
            <a:r>
              <a:rPr lang="ru-RU" sz="1800" dirty="0">
                <a:latin typeface="+mn-lt"/>
              </a:rPr>
              <a:t> у </a:t>
            </a:r>
            <a:r>
              <a:rPr lang="ru-RU" sz="1800" dirty="0" err="1">
                <a:latin typeface="+mn-lt"/>
              </a:rPr>
              <a:t>світі</a:t>
            </a:r>
            <a:r>
              <a:rPr lang="ru-RU" sz="1800" dirty="0">
                <a:latin typeface="+mn-lt"/>
              </a:rPr>
              <a:t> вона </a:t>
            </a:r>
            <a:r>
              <a:rPr lang="ru-RU" sz="1800" dirty="0" err="1">
                <a:latin typeface="+mn-lt"/>
              </a:rPr>
              <a:t>складає</a:t>
            </a:r>
            <a:r>
              <a:rPr lang="ru-RU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менше</a:t>
            </a:r>
            <a:r>
              <a:rPr lang="ru-RU" sz="1800" dirty="0">
                <a:latin typeface="+mn-lt"/>
              </a:rPr>
              <a:t> 0,1%. Але в </a:t>
            </a:r>
            <a:r>
              <a:rPr lang="ru-RU" sz="1800" dirty="0" err="1">
                <a:latin typeface="+mn-lt"/>
              </a:rPr>
              <a:t>середньому</a:t>
            </a:r>
            <a:r>
              <a:rPr lang="ru-RU" sz="1800" dirty="0">
                <a:latin typeface="+mn-lt"/>
              </a:rPr>
              <a:t> за </a:t>
            </a:r>
            <a:r>
              <a:rPr lang="ru-RU" sz="1800" dirty="0" err="1">
                <a:latin typeface="+mn-lt"/>
              </a:rPr>
              <a:t>кожні</a:t>
            </a:r>
            <a:r>
              <a:rPr lang="ru-RU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шість</a:t>
            </a:r>
            <a:r>
              <a:rPr lang="ru-RU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місяців</a:t>
            </a:r>
            <a:r>
              <a:rPr lang="ru-RU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кількість</a:t>
            </a:r>
            <a:r>
              <a:rPr lang="ru-RU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користувачів</a:t>
            </a:r>
            <a:r>
              <a:rPr lang="ru-RU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збільшується</a:t>
            </a:r>
            <a:r>
              <a:rPr lang="ru-RU" sz="1800" dirty="0">
                <a:latin typeface="+mn-lt"/>
              </a:rPr>
              <a:t> в 1,67 раза, </a:t>
            </a:r>
            <a:r>
              <a:rPr lang="ru-RU" sz="1800" dirty="0" err="1">
                <a:latin typeface="+mn-lt"/>
              </a:rPr>
              <a:t>що</a:t>
            </a:r>
            <a:r>
              <a:rPr lang="ru-RU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вище</a:t>
            </a:r>
            <a:r>
              <a:rPr lang="ru-RU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середніх</a:t>
            </a:r>
            <a:r>
              <a:rPr lang="ru-RU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темпів</a:t>
            </a:r>
            <a:r>
              <a:rPr lang="ru-RU" sz="1800" dirty="0">
                <a:latin typeface="+mn-lt"/>
              </a:rPr>
              <a:t> </a:t>
            </a:r>
            <a:r>
              <a:rPr lang="ru-RU" sz="1800" dirty="0" err="1">
                <a:latin typeface="+mn-lt"/>
              </a:rPr>
              <a:t>зростання</a:t>
            </a:r>
            <a:r>
              <a:rPr lang="ru-RU" sz="1800" dirty="0">
                <a:latin typeface="+mn-lt"/>
              </a:rPr>
              <a:t> у </a:t>
            </a:r>
            <a:r>
              <a:rPr lang="ru-RU" sz="1800" dirty="0" err="1">
                <a:latin typeface="+mn-lt"/>
              </a:rPr>
              <a:t>світі</a:t>
            </a:r>
            <a:r>
              <a:rPr lang="ru-RU" sz="1800" dirty="0">
                <a:latin typeface="+mn-lt"/>
              </a:rPr>
              <a:t> в </a:t>
            </a:r>
            <a:r>
              <a:rPr lang="ru-RU" sz="1800" dirty="0" err="1">
                <a:latin typeface="+mn-lt"/>
              </a:rPr>
              <a:t>цілому</a:t>
            </a:r>
            <a:r>
              <a:rPr lang="ru-RU" sz="1800" dirty="0">
                <a:latin typeface="+mn-lt"/>
              </a:rPr>
              <a:t>.</a:t>
            </a:r>
            <a:endParaRPr lang="ru-RU" sz="1800" dirty="0">
              <a:latin typeface="+mn-lt"/>
            </a:endParaRPr>
          </a:p>
        </p:txBody>
      </p:sp>
      <p:sp>
        <p:nvSpPr>
          <p:cNvPr id="459" name="Google Shape;459;p47"/>
          <p:cNvSpPr txBox="1">
            <a:spLocks noGrp="1"/>
          </p:cNvSpPr>
          <p:nvPr>
            <p:ph type="sldNum" idx="12"/>
          </p:nvPr>
        </p:nvSpPr>
        <p:spPr>
          <a:xfrm>
            <a:off x="852967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290" y="669234"/>
            <a:ext cx="4538868" cy="2973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2FF"/>
        </a:solid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6"/>
          <p:cNvSpPr txBox="1">
            <a:spLocks noGrp="1"/>
          </p:cNvSpPr>
          <p:nvPr>
            <p:ph type="body" idx="1"/>
          </p:nvPr>
        </p:nvSpPr>
        <p:spPr>
          <a:xfrm>
            <a:off x="307183" y="106017"/>
            <a:ext cx="8097078" cy="4487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600" dirty="0" err="1">
                <a:latin typeface="+mn-lt"/>
              </a:rPr>
              <a:t>Щодо</a:t>
            </a:r>
            <a:r>
              <a:rPr lang="ru-RU" sz="1600" dirty="0">
                <a:latin typeface="+mn-lt"/>
              </a:rPr>
              <a:t> сегмента </a:t>
            </a:r>
            <a:r>
              <a:rPr lang="ru-RU" sz="1600" dirty="0" err="1">
                <a:latin typeface="+mn-lt"/>
              </a:rPr>
              <a:t>електрозв'язку</a:t>
            </a:r>
            <a:r>
              <a:rPr lang="ru-RU" sz="1600" dirty="0">
                <a:latin typeface="+mn-lt"/>
              </a:rPr>
              <a:t>, то </a:t>
            </a:r>
            <a:r>
              <a:rPr lang="ru-RU" sz="1600" dirty="0" err="1">
                <a:latin typeface="+mn-lt"/>
              </a:rPr>
              <a:t>рівень</a:t>
            </a:r>
            <a:r>
              <a:rPr lang="ru-RU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телефонізації</a:t>
            </a:r>
            <a:r>
              <a:rPr lang="ru-RU" sz="1600" dirty="0">
                <a:latin typeface="+mn-lt"/>
              </a:rPr>
              <a:t> в </a:t>
            </a:r>
            <a:r>
              <a:rPr lang="ru-RU" sz="1600" dirty="0" err="1">
                <a:latin typeface="+mn-lt"/>
              </a:rPr>
              <a:t>Україні</a:t>
            </a:r>
            <a:r>
              <a:rPr lang="ru-RU" sz="1600" dirty="0">
                <a:latin typeface="+mn-lt"/>
              </a:rPr>
              <a:t> на </a:t>
            </a:r>
            <a:r>
              <a:rPr lang="ru-RU" sz="1600" dirty="0" err="1">
                <a:latin typeface="+mn-lt"/>
              </a:rPr>
              <a:t>сьогодні</a:t>
            </a:r>
            <a:r>
              <a:rPr lang="ru-RU" sz="1600" dirty="0">
                <a:latin typeface="+mn-lt"/>
              </a:rPr>
              <a:t>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 два рази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нижчий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ніж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у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країнах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Центральної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та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Західної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Європи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</a:t>
            </a:r>
            <a:r>
              <a:rPr lang="ru-RU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Із</a:t>
            </a:r>
            <a:r>
              <a:rPr lang="ru-RU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загальної</a:t>
            </a:r>
            <a:r>
              <a:rPr lang="ru-RU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кількості</a:t>
            </a:r>
            <a:r>
              <a:rPr lang="ru-RU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діючих</a:t>
            </a:r>
            <a:r>
              <a:rPr lang="ru-RU" sz="1600" dirty="0">
                <a:latin typeface="+mn-lt"/>
              </a:rPr>
              <a:t> у </a:t>
            </a:r>
            <a:r>
              <a:rPr lang="ru-RU" sz="1600" dirty="0" err="1">
                <a:latin typeface="+mn-lt"/>
              </a:rPr>
              <a:t>телефонній</a:t>
            </a:r>
            <a:r>
              <a:rPr lang="ru-RU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мережі</a:t>
            </a:r>
            <a:r>
              <a:rPr lang="ru-RU" sz="1600" dirty="0">
                <a:latin typeface="+mn-lt"/>
              </a:rPr>
              <a:t> АТС 21,1% належать </a:t>
            </a:r>
            <a:r>
              <a:rPr lang="ru-RU" sz="1600" dirty="0" err="1">
                <a:latin typeface="+mn-lt"/>
              </a:rPr>
              <a:t>електронним</a:t>
            </a:r>
            <a:r>
              <a:rPr lang="ru-RU" sz="1600" dirty="0">
                <a:latin typeface="+mn-lt"/>
              </a:rPr>
              <a:t> та </a:t>
            </a:r>
            <a:r>
              <a:rPr lang="ru-RU" sz="1600" dirty="0" err="1">
                <a:latin typeface="+mn-lt"/>
              </a:rPr>
              <a:t>квазіелектронним</a:t>
            </a:r>
            <a:r>
              <a:rPr lang="ru-RU" sz="1600" dirty="0">
                <a:latin typeface="+mn-lt"/>
              </a:rPr>
              <a:t>, </a:t>
            </a:r>
            <a:r>
              <a:rPr lang="ru-RU" sz="1600" dirty="0" err="1">
                <a:latin typeface="+mn-lt"/>
              </a:rPr>
              <a:t>решта</a:t>
            </a:r>
            <a:r>
              <a:rPr lang="ru-RU" sz="1600" dirty="0">
                <a:latin typeface="+mn-lt"/>
              </a:rPr>
              <a:t> - морально </a:t>
            </a:r>
            <a:r>
              <a:rPr lang="ru-RU" sz="1600" dirty="0" err="1">
                <a:latin typeface="+mn-lt"/>
              </a:rPr>
              <a:t>застарілим</a:t>
            </a:r>
            <a:r>
              <a:rPr lang="ru-RU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аналоговим</a:t>
            </a:r>
            <a:r>
              <a:rPr lang="ru-RU" sz="1600" dirty="0">
                <a:latin typeface="+mn-lt"/>
              </a:rPr>
              <a:t>. </a:t>
            </a:r>
            <a:endParaRPr lang="ru-RU" sz="1600" dirty="0" smtClean="0">
              <a:latin typeface="+mn-lt"/>
            </a:endParaRPr>
          </a:p>
          <a:p>
            <a:r>
              <a:rPr lang="ru-RU" sz="1600" dirty="0" err="1" smtClean="0">
                <a:latin typeface="+mn-lt"/>
              </a:rPr>
              <a:t>Щільність</a:t>
            </a:r>
            <a:r>
              <a:rPr lang="ru-RU" sz="1600" dirty="0" smtClean="0">
                <a:latin typeface="+mn-lt"/>
              </a:rPr>
              <a:t> </a:t>
            </a:r>
            <a:r>
              <a:rPr lang="ru-RU" sz="1600" dirty="0">
                <a:latin typeface="+mn-lt"/>
              </a:rPr>
              <a:t>телефонного </a:t>
            </a:r>
            <a:r>
              <a:rPr lang="ru-RU" sz="1600" dirty="0" err="1">
                <a:latin typeface="+mn-lt"/>
              </a:rPr>
              <a:t>зв'язку</a:t>
            </a:r>
            <a:r>
              <a:rPr lang="ru-RU" sz="1600" dirty="0">
                <a:latin typeface="+mn-lt"/>
              </a:rPr>
              <a:t>, як </a:t>
            </a:r>
            <a:r>
              <a:rPr lang="ru-RU" sz="1600" dirty="0" err="1">
                <a:latin typeface="+mn-lt"/>
              </a:rPr>
              <a:t>вже</a:t>
            </a:r>
            <a:r>
              <a:rPr lang="ru-RU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зазначалося</a:t>
            </a:r>
            <a:r>
              <a:rPr lang="ru-RU" sz="1600" dirty="0">
                <a:latin typeface="+mn-lt"/>
              </a:rPr>
              <a:t>, становить </a:t>
            </a:r>
            <a:r>
              <a:rPr lang="ru-RU" sz="1600" dirty="0" err="1">
                <a:latin typeface="+mn-lt"/>
              </a:rPr>
              <a:t>близько</a:t>
            </a:r>
            <a:r>
              <a:rPr lang="ru-RU" sz="1600" dirty="0">
                <a:latin typeface="+mn-lt"/>
              </a:rPr>
              <a:t> 20,1 </a:t>
            </a:r>
            <a:r>
              <a:rPr lang="ru-RU" sz="1600" dirty="0" err="1">
                <a:latin typeface="+mn-lt"/>
              </a:rPr>
              <a:t>телефонів</a:t>
            </a:r>
            <a:r>
              <a:rPr lang="ru-RU" sz="1600" dirty="0">
                <a:latin typeface="+mn-lt"/>
              </a:rPr>
              <a:t> на 100 </a:t>
            </a:r>
            <a:r>
              <a:rPr lang="ru-RU" sz="1600" dirty="0" err="1">
                <a:latin typeface="+mn-lt"/>
              </a:rPr>
              <a:t>осіб</a:t>
            </a:r>
            <a:r>
              <a:rPr lang="ru-RU" sz="1600" dirty="0">
                <a:latin typeface="+mn-lt"/>
              </a:rPr>
              <a:t>. </a:t>
            </a:r>
            <a:r>
              <a:rPr lang="ru-RU" sz="1600" dirty="0" err="1">
                <a:latin typeface="+mn-lt"/>
              </a:rPr>
              <a:t>Кількість</a:t>
            </a:r>
            <a:r>
              <a:rPr lang="ru-RU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основних</a:t>
            </a:r>
            <a:r>
              <a:rPr lang="ru-RU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телефонних</a:t>
            </a:r>
            <a:r>
              <a:rPr lang="ru-RU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номерів</a:t>
            </a:r>
            <a:r>
              <a:rPr lang="ru-RU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складає</a:t>
            </a:r>
            <a:r>
              <a:rPr lang="ru-RU" sz="1600" dirty="0">
                <a:latin typeface="+mn-lt"/>
              </a:rPr>
              <a:t> в </a:t>
            </a:r>
            <a:r>
              <a:rPr lang="ru-RU" sz="1600" dirty="0" err="1">
                <a:latin typeface="+mn-lt"/>
              </a:rPr>
              <a:t>Україні</a:t>
            </a:r>
            <a:r>
              <a:rPr lang="ru-RU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близько</a:t>
            </a:r>
            <a:r>
              <a:rPr lang="ru-RU" sz="1600" dirty="0">
                <a:latin typeface="+mn-lt"/>
              </a:rPr>
              <a:t> 9 млн., з </a:t>
            </a:r>
            <a:r>
              <a:rPr lang="ru-RU" sz="1600" dirty="0" err="1">
                <a:latin typeface="+mn-lt"/>
              </a:rPr>
              <a:t>яких</a:t>
            </a:r>
            <a:r>
              <a:rPr lang="ru-RU" sz="1600" dirty="0">
                <a:latin typeface="+mn-lt"/>
              </a:rPr>
              <a:t> 86,6% </a:t>
            </a:r>
            <a:r>
              <a:rPr lang="ru-RU" sz="1600" dirty="0" err="1">
                <a:latin typeface="+mn-lt"/>
              </a:rPr>
              <a:t>встановлено</a:t>
            </a:r>
            <a:r>
              <a:rPr lang="ru-RU" sz="1600" dirty="0">
                <a:latin typeface="+mn-lt"/>
              </a:rPr>
              <a:t> у </a:t>
            </a:r>
            <a:r>
              <a:rPr lang="ru-RU" sz="1600" dirty="0" err="1">
                <a:latin typeface="+mn-lt"/>
              </a:rPr>
              <a:t>міських</a:t>
            </a:r>
            <a:r>
              <a:rPr lang="ru-RU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телефонних</a:t>
            </a:r>
            <a:r>
              <a:rPr lang="ru-RU" sz="1600" dirty="0">
                <a:latin typeface="+mn-lt"/>
              </a:rPr>
              <a:t> мережах, 13,4% - у </a:t>
            </a:r>
            <a:r>
              <a:rPr lang="ru-RU" sz="1600" dirty="0" err="1">
                <a:latin typeface="+mn-lt"/>
              </a:rPr>
              <a:t>сільських</a:t>
            </a:r>
            <a:r>
              <a:rPr lang="ru-RU" sz="1600" dirty="0">
                <a:latin typeface="+mn-lt"/>
              </a:rPr>
              <a:t>. </a:t>
            </a:r>
            <a:endParaRPr lang="ru-RU" sz="1600" dirty="0">
              <a:latin typeface="+mn-lt"/>
            </a:endParaRPr>
          </a:p>
        </p:txBody>
      </p:sp>
      <p:sp>
        <p:nvSpPr>
          <p:cNvPr id="451" name="Google Shape;451;p46"/>
          <p:cNvSpPr txBox="1">
            <a:spLocks noGrp="1"/>
          </p:cNvSpPr>
          <p:nvPr>
            <p:ph type="sldNum" idx="12"/>
          </p:nvPr>
        </p:nvSpPr>
        <p:spPr>
          <a:xfrm>
            <a:off x="852967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634" y="2288348"/>
            <a:ext cx="5872995" cy="26583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2FF"/>
        </a:solid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6"/>
          <p:cNvSpPr txBox="1">
            <a:spLocks noGrp="1"/>
          </p:cNvSpPr>
          <p:nvPr>
            <p:ph type="sldNum" idx="12"/>
          </p:nvPr>
        </p:nvSpPr>
        <p:spPr>
          <a:xfrm>
            <a:off x="852967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5" name="Прямоугольник 4"/>
          <p:cNvSpPr/>
          <p:nvPr/>
        </p:nvSpPr>
        <p:spPr>
          <a:xfrm>
            <a:off x="272870" y="57819"/>
            <a:ext cx="797366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buClrTx/>
              <a:buFontTx/>
              <a:buNone/>
            </a:pP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Взагалі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характерною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особливістю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української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телекомунікаційної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галузі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є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значне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відставання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за часом по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застосуванню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нових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технологій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між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Києвом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та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іншими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регіонами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країни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ru-RU" sz="20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457200">
              <a:buClrTx/>
              <a:buFontTx/>
              <a:buNone/>
            </a:pPr>
            <a:r>
              <a:rPr lang="ru-RU" sz="200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Наприклад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мобільний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зв'язок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Харкові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з'явився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через 2-3 роки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після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його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появи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Києві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а в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деяких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великих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містах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з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населенням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25 і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більше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тис. людей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він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відсутній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і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досі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en-US" sz="20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457200">
              <a:buClrTx/>
              <a:buFontTx/>
              <a:buNone/>
            </a:pPr>
            <a:r>
              <a:rPr lang="ru-RU" sz="20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Мобільним</a:t>
            </a:r>
            <a:r>
              <a:rPr lang="ru-RU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зв'язком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покрито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усього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біля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b="1" u="sng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25% </a:t>
            </a:r>
            <a:r>
              <a:rPr lang="ru-RU" sz="2000" b="1" u="sng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території</a:t>
            </a:r>
            <a:r>
              <a:rPr lang="ru-RU" sz="2000" b="1" u="sng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ru-RU" sz="2000" b="1" u="sng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України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en-US" sz="20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457200">
              <a:buClrTx/>
              <a:buFontTx/>
              <a:buNone/>
            </a:pPr>
            <a:endParaRPr lang="en-US" sz="20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457200">
              <a:buClrTx/>
              <a:buFontTx/>
              <a:buNone/>
            </a:pPr>
            <a:r>
              <a:rPr lang="ru-RU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Проблемою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розвитку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телекомунікацій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Україні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також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є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наявність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близько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70%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аналогових</a:t>
            </a:r>
            <a:r>
              <a:rPr lang="ru-RU" sz="20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АТС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від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їхньої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загальної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кількості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en-US" sz="20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457200">
              <a:buClrTx/>
              <a:buFontTx/>
              <a:buNone/>
            </a:pPr>
            <a:r>
              <a:rPr lang="ru-RU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модернізацію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вітчизняних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комунікацій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потрібно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близько</a:t>
            </a:r>
            <a:r>
              <a:rPr lang="ru-RU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19 млрд. дол. </a:t>
            </a:r>
          </a:p>
        </p:txBody>
      </p:sp>
    </p:spTree>
    <p:extLst>
      <p:ext uri="{BB962C8B-B14F-4D97-AF65-F5344CB8AC3E}">
        <p14:creationId xmlns:p14="http://schemas.microsoft.com/office/powerpoint/2010/main" val="295544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9"/>
          <p:cNvSpPr txBox="1">
            <a:spLocks noGrp="1"/>
          </p:cNvSpPr>
          <p:nvPr>
            <p:ph type="subTitle" idx="1"/>
          </p:nvPr>
        </p:nvSpPr>
        <p:spPr>
          <a:xfrm>
            <a:off x="1244256" y="913513"/>
            <a:ext cx="6329361" cy="271758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Отже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, як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бачимо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,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uli"/>
                <a:cs typeface="Muli"/>
                <a:sym typeface="Muli"/>
              </a:rPr>
              <a:t>стан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uli"/>
                <a:cs typeface="Muli"/>
                <a:sym typeface="Muli"/>
              </a:rPr>
              <a:t>галузі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uli"/>
                <a:cs typeface="Muli"/>
                <a:sym typeface="Muli"/>
              </a:rPr>
              <a:t>телекомунікацій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uli"/>
                <a:cs typeface="Muli"/>
                <a:sym typeface="Muli"/>
              </a:rPr>
              <a:t>України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uli"/>
                <a:cs typeface="Muli"/>
                <a:sym typeface="Muli"/>
              </a:rPr>
              <a:t> особливо не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uli"/>
                <a:cs typeface="Muli"/>
                <a:sym typeface="Muli"/>
              </a:rPr>
              <a:t>вражає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, але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оскільки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, як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було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зазначено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раніше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,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розвиток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телекомунікацій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має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величезну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роль у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загальному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економічному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розвитку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країни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, то як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урядовим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, так і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неурядовим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організаціям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необхідно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вживати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усіх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можливих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заходів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щодо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сприяння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такому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розвитку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,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зокрема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,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uli"/>
                <a:cs typeface="Muli"/>
                <a:sym typeface="Muli"/>
              </a:rPr>
              <a:t>аби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uli"/>
                <a:cs typeface="Muli"/>
                <a:sym typeface="Muli"/>
              </a:rPr>
              <a:t>підвищити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uli"/>
                <a:cs typeface="Muli"/>
                <a:sym typeface="Muli"/>
              </a:rPr>
              <a:t>конкурентоспроможність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uli"/>
                <a:cs typeface="Muli"/>
                <a:sym typeface="Muli"/>
              </a:rPr>
              <a:t>України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uli"/>
                <a:cs typeface="Muli"/>
                <a:sym typeface="Muli"/>
              </a:rPr>
              <a:t> в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uli"/>
                <a:cs typeface="Muli"/>
                <a:sym typeface="Muli"/>
              </a:rPr>
              <a:t>цій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8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uli"/>
                <a:cs typeface="Muli"/>
                <a:sym typeface="Muli"/>
              </a:rPr>
              <a:t>галузі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uli"/>
                <a:cs typeface="Muli"/>
                <a:sym typeface="Muli"/>
              </a:rPr>
              <a:t>.</a:t>
            </a:r>
            <a:endParaRPr sz="18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Muli"/>
              <a:cs typeface="Muli"/>
              <a:sym typeface="Muli"/>
            </a:endParaRPr>
          </a:p>
        </p:txBody>
      </p:sp>
      <p:sp>
        <p:nvSpPr>
          <p:cNvPr id="175" name="Google Shape;175;p29"/>
          <p:cNvSpPr txBox="1">
            <a:spLocks noGrp="1"/>
          </p:cNvSpPr>
          <p:nvPr>
            <p:ph type="sldNum" idx="12"/>
          </p:nvPr>
        </p:nvSpPr>
        <p:spPr>
          <a:xfrm>
            <a:off x="852967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735"/>
            <a:ext cx="4465983" cy="538881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860432" y="1211913"/>
            <a:ext cx="38058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Дякую</a:t>
            </a:r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за </a:t>
            </a:r>
            <a:r>
              <a:rPr lang="ru-RU" sz="36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увагу</a:t>
            </a:r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!</a:t>
            </a:r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767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4"/>
          <p:cNvSpPr txBox="1"/>
          <p:nvPr/>
        </p:nvSpPr>
        <p:spPr>
          <a:xfrm>
            <a:off x="2326578" y="-166920"/>
            <a:ext cx="6665296" cy="122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600"/>
              </a:spcBef>
            </a:pPr>
            <a:r>
              <a:rPr lang="ru-RU" sz="1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uli"/>
                <a:cs typeface="Muli"/>
                <a:sym typeface="Muli"/>
              </a:rPr>
              <a:t>    </a:t>
            </a:r>
            <a:r>
              <a:rPr lang="ru-RU" sz="1600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uli"/>
                <a:cs typeface="Muli"/>
                <a:sym typeface="Muli"/>
              </a:rPr>
              <a:t>Галузь</a:t>
            </a:r>
            <a: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600" b="1" i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uli"/>
                <a:cs typeface="Muli"/>
                <a:sym typeface="Muli"/>
              </a:rPr>
              <a:t>телекомунікацій</a:t>
            </a:r>
            <a:r>
              <a:rPr lang="ru-RU" sz="1600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-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відіграє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величезну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роль у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збалансованому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розвитку</a:t>
            </a:r>
            <a:r>
              <a:rPr lang="ru-RU" sz="16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600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глобальної</a:t>
            </a:r>
            <a:r>
              <a:rPr lang="ru-RU" sz="16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та </a:t>
            </a:r>
            <a:r>
              <a:rPr lang="ru-RU" sz="1600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регіональної</a:t>
            </a:r>
            <a:r>
              <a:rPr lang="ru-RU" sz="16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600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економіки</a:t>
            </a:r>
            <a:r>
              <a:rPr lang="ru-RU" sz="16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. </a:t>
            </a:r>
            <a:endParaRPr lang="ru-RU" sz="1600" b="1" u="sng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Muli"/>
              <a:cs typeface="Muli"/>
              <a:sym typeface="Muli"/>
            </a:endParaRPr>
          </a:p>
          <a:p>
            <a:pPr lvl="0">
              <a:spcBef>
                <a:spcPts val="600"/>
              </a:spcBef>
            </a:pP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  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Вона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є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з'єднувальною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ланкою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як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промислової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сфери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,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сфери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послуг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і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споживачів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, так і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різних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географічно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розрізнених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частин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країни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та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економічних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центрів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uli"/>
                <a:cs typeface="Muli"/>
                <a:sym typeface="Muli"/>
              </a:rPr>
              <a:t>.</a:t>
            </a:r>
            <a:endParaRPr sz="16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Muli"/>
              <a:cs typeface="Muli"/>
              <a:sym typeface="Muli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600" dirty="0">
              <a:solidFill>
                <a:srgbClr val="FFFFFF"/>
              </a:solidFill>
              <a:latin typeface="+mn-lt"/>
              <a:ea typeface="Muli"/>
              <a:cs typeface="Muli"/>
              <a:sym typeface="Muli"/>
            </a:endParaRPr>
          </a:p>
        </p:txBody>
      </p:sp>
      <p:sp>
        <p:nvSpPr>
          <p:cNvPr id="131" name="Google Shape;131;p24"/>
          <p:cNvSpPr txBox="1">
            <a:spLocks noGrp="1"/>
          </p:cNvSpPr>
          <p:nvPr>
            <p:ph type="sldNum" idx="12"/>
          </p:nvPr>
        </p:nvSpPr>
        <p:spPr>
          <a:xfrm>
            <a:off x="852967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4" name="Прямоугольник 3"/>
          <p:cNvSpPr/>
          <p:nvPr/>
        </p:nvSpPr>
        <p:spPr>
          <a:xfrm>
            <a:off x="2326578" y="1374653"/>
            <a:ext cx="62030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Стимулюючи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людське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спілкування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за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допомогою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зв'язку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16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сучасні</a:t>
            </a:r>
            <a:r>
              <a:rPr kumimoji="0" lang="ru-RU" sz="16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засоби</a:t>
            </a:r>
            <a:r>
              <a:rPr kumimoji="0" lang="ru-RU" sz="16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телекомунікацій</a:t>
            </a:r>
            <a:r>
              <a:rPr kumimoji="0" lang="ru-RU" sz="16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стають</a:t>
            </a:r>
            <a:r>
              <a:rPr kumimoji="0" lang="ru-RU" sz="16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необхідною</a:t>
            </a:r>
            <a:r>
              <a:rPr kumimoji="0" lang="ru-RU" sz="16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умовою</a:t>
            </a:r>
            <a:r>
              <a:rPr kumimoji="0" lang="ru-RU" sz="16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для </a:t>
            </a:r>
            <a:r>
              <a:rPr kumimoji="0" lang="ru-RU" sz="16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соціальної</a:t>
            </a:r>
            <a:r>
              <a:rPr kumimoji="0" lang="ru-RU" sz="16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згуртованості</a:t>
            </a:r>
            <a:r>
              <a:rPr kumimoji="0" lang="ru-RU" sz="16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та культурного </a:t>
            </a:r>
            <a:r>
              <a:rPr kumimoji="0" lang="ru-RU" sz="16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розвитку</a:t>
            </a:r>
            <a:r>
              <a:rPr kumimoji="0" lang="ru-RU" sz="16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всіх</a:t>
            </a:r>
            <a:r>
              <a:rPr kumimoji="0" lang="ru-RU" sz="16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країн</a:t>
            </a:r>
            <a:endParaRPr kumimoji="0" lang="ru-RU" sz="1600" b="0" i="0" u="sng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11732">
            <a:off x="3428573" y="2096911"/>
            <a:ext cx="4810362" cy="31897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/>
          <p:nvPr/>
        </p:nvSpPr>
        <p:spPr>
          <a:xfrm>
            <a:off x="0" y="0"/>
            <a:ext cx="9144000" cy="5169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5"/>
          <p:cNvSpPr txBox="1">
            <a:spLocks noGrp="1"/>
          </p:cNvSpPr>
          <p:nvPr>
            <p:ph type="sldNum" idx="12"/>
          </p:nvPr>
        </p:nvSpPr>
        <p:spPr>
          <a:xfrm>
            <a:off x="852967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71" y="212721"/>
            <a:ext cx="8163196" cy="32652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943" y="713277"/>
            <a:ext cx="6264547" cy="37195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394" y="889448"/>
            <a:ext cx="7214888" cy="40572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6"/>
          <p:cNvSpPr txBox="1">
            <a:spLocks noGrp="1"/>
          </p:cNvSpPr>
          <p:nvPr>
            <p:ph type="subTitle" idx="1"/>
          </p:nvPr>
        </p:nvSpPr>
        <p:spPr>
          <a:xfrm>
            <a:off x="689525" y="478806"/>
            <a:ext cx="1783866" cy="5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пейджер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663" y="914399"/>
            <a:ext cx="3603457" cy="2702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362" y="848138"/>
            <a:ext cx="3418619" cy="2969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4975362" y="478806"/>
            <a:ext cx="2808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стільниковий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телефон</a:t>
            </a:r>
          </a:p>
        </p:txBody>
      </p:sp>
    </p:spTree>
    <p:extLst>
      <p:ext uri="{BB962C8B-B14F-4D97-AF65-F5344CB8AC3E}">
        <p14:creationId xmlns:p14="http://schemas.microsoft.com/office/powerpoint/2010/main" val="82617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build="p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45774" y="46383"/>
            <a:ext cx="4359965" cy="2109637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 У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багатьох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країнах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світу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сектор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послуг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у наш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час 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вже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дає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близько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половини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їх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валового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національного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продукту, і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ця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тенденція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не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обмежується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лише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економічно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розвинутими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державами.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930" y="577940"/>
            <a:ext cx="4863700" cy="2861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8758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38" descr="mapa_solido_n-0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9841" y="854329"/>
            <a:ext cx="8120250" cy="4103425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8"/>
          <p:cNvSpPr txBox="1">
            <a:spLocks noGrp="1"/>
          </p:cNvSpPr>
          <p:nvPr>
            <p:ph type="title"/>
          </p:nvPr>
        </p:nvSpPr>
        <p:spPr>
          <a:xfrm>
            <a:off x="1190100" y="302375"/>
            <a:ext cx="6763800" cy="5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MAPS</a:t>
            </a:r>
            <a:endParaRPr dirty="0"/>
          </a:p>
        </p:txBody>
      </p:sp>
      <p:sp>
        <p:nvSpPr>
          <p:cNvPr id="324" name="Google Shape;324;p38"/>
          <p:cNvSpPr/>
          <p:nvPr/>
        </p:nvSpPr>
        <p:spPr>
          <a:xfrm>
            <a:off x="4319396" y="1716916"/>
            <a:ext cx="202500" cy="202500"/>
          </a:xfrm>
          <a:prstGeom prst="donut">
            <a:avLst>
              <a:gd name="adj" fmla="val 33123"/>
            </a:avLst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B2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326" name="Google Shape;326;p38"/>
          <p:cNvSpPr/>
          <p:nvPr/>
        </p:nvSpPr>
        <p:spPr>
          <a:xfrm>
            <a:off x="6433585" y="3297103"/>
            <a:ext cx="202500" cy="202500"/>
          </a:xfrm>
          <a:prstGeom prst="donut">
            <a:avLst>
              <a:gd name="adj" fmla="val 33123"/>
            </a:avLst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B2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327" name="Google Shape;327;p38"/>
          <p:cNvSpPr/>
          <p:nvPr/>
        </p:nvSpPr>
        <p:spPr>
          <a:xfrm>
            <a:off x="6534835" y="2479725"/>
            <a:ext cx="202500" cy="202500"/>
          </a:xfrm>
          <a:prstGeom prst="donut">
            <a:avLst>
              <a:gd name="adj" fmla="val 33123"/>
            </a:avLst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00B2FF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328" name="Google Shape;328;p38"/>
          <p:cNvSpPr txBox="1">
            <a:spLocks noGrp="1"/>
          </p:cNvSpPr>
          <p:nvPr>
            <p:ph type="sldNum" idx="12"/>
          </p:nvPr>
        </p:nvSpPr>
        <p:spPr>
          <a:xfrm>
            <a:off x="429765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3484171" y="1553990"/>
            <a:ext cx="9364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Угорщина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30420" y="3121354"/>
            <a:ext cx="9044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Сингапур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36085" y="2292371"/>
            <a:ext cx="7873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Гонконг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9841" y="4361876"/>
            <a:ext cx="49828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Сектор </a:t>
            </a:r>
            <a:r>
              <a:rPr lang="ru-RU" sz="16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послуг</a:t>
            </a:r>
            <a:r>
              <a:rPr lang="ru-RU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забезпечує</a:t>
            </a:r>
            <a:r>
              <a:rPr lang="ru-RU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60% </a:t>
            </a:r>
            <a:r>
              <a:rPr lang="ru-RU" sz="16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економічної</a:t>
            </a:r>
            <a:r>
              <a:rPr lang="ru-RU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активності</a:t>
            </a:r>
            <a:r>
              <a:rPr lang="ru-RU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країни</a:t>
            </a:r>
            <a:r>
              <a:rPr lang="ru-RU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" grpId="0" animBg="1"/>
      <p:bldP spid="326" grpId="0" animBg="1"/>
      <p:bldP spid="327" grpId="0" animBg="1"/>
      <p:bldP spid="2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895" y="2714801"/>
            <a:ext cx="5055706" cy="20313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800" dirty="0"/>
              <a:t>Тому </a:t>
            </a:r>
            <a:r>
              <a:rPr lang="ru-RU" sz="1800" dirty="0" err="1"/>
              <a:t>можна</a:t>
            </a:r>
            <a:r>
              <a:rPr lang="ru-RU" sz="1800" dirty="0"/>
              <a:t> </a:t>
            </a:r>
            <a:r>
              <a:rPr lang="ru-RU" sz="1800" dirty="0" err="1"/>
              <a:t>стверджувати</a:t>
            </a:r>
            <a:r>
              <a:rPr lang="ru-RU" sz="1800" dirty="0"/>
              <a:t>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b="1" u="sng" dirty="0" err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розвиток</a:t>
            </a:r>
            <a:r>
              <a:rPr lang="ru-RU" sz="1800" b="1" u="sng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b="1" u="sng" dirty="0" err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телекомунікацій</a:t>
            </a:r>
            <a:r>
              <a:rPr lang="ru-RU" sz="1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1800" dirty="0"/>
              <a:t>як </a:t>
            </a:r>
            <a:r>
              <a:rPr lang="ru-RU" sz="1800" dirty="0" err="1"/>
              <a:t>важлива</a:t>
            </a:r>
            <a:r>
              <a:rPr lang="ru-RU" sz="1800" dirty="0"/>
              <a:t> </a:t>
            </a:r>
            <a:r>
              <a:rPr lang="ru-RU" sz="1800" dirty="0" err="1"/>
              <a:t>складова</a:t>
            </a:r>
            <a:r>
              <a:rPr lang="ru-RU" sz="1800" dirty="0"/>
              <a:t> </a:t>
            </a:r>
            <a:r>
              <a:rPr lang="ru-RU" sz="1800" dirty="0" err="1"/>
              <a:t>інформатизації</a:t>
            </a:r>
            <a:r>
              <a:rPr lang="ru-RU" sz="1800" dirty="0"/>
              <a:t> </a:t>
            </a:r>
            <a:r>
              <a:rPr lang="ru-RU" sz="1800" dirty="0" err="1"/>
              <a:t>суспільства</a:t>
            </a:r>
            <a:r>
              <a:rPr lang="ru-RU" sz="1800" dirty="0"/>
              <a:t> та </a:t>
            </a:r>
            <a:r>
              <a:rPr lang="ru-RU" sz="1800" dirty="0" err="1"/>
              <a:t>забезпечення</a:t>
            </a:r>
            <a:r>
              <a:rPr lang="ru-RU" sz="1800" dirty="0"/>
              <a:t> </a:t>
            </a:r>
            <a:r>
              <a:rPr lang="ru-RU" sz="1800" dirty="0" err="1"/>
              <a:t>населення</a:t>
            </a:r>
            <a:r>
              <a:rPr lang="ru-RU" sz="1800" dirty="0"/>
              <a:t> </a:t>
            </a:r>
            <a:r>
              <a:rPr lang="ru-RU" sz="1800" dirty="0" err="1"/>
              <a:t>високоякісними</a:t>
            </a:r>
            <a:r>
              <a:rPr lang="ru-RU" sz="1800" dirty="0"/>
              <a:t> </a:t>
            </a:r>
            <a:r>
              <a:rPr lang="ru-RU" sz="1800" dirty="0" err="1"/>
              <a:t>послугами</a:t>
            </a:r>
            <a:r>
              <a:rPr lang="ru-RU" sz="1800" dirty="0"/>
              <a:t> </a:t>
            </a:r>
            <a:r>
              <a:rPr lang="ru-RU" sz="1800" dirty="0" err="1"/>
              <a:t>зв'язку</a:t>
            </a:r>
            <a:r>
              <a:rPr lang="ru-RU" sz="1800" dirty="0"/>
              <a:t> є одним з </a:t>
            </a:r>
            <a:r>
              <a:rPr lang="ru-RU" sz="1800" dirty="0" err="1"/>
              <a:t>найважливіших</a:t>
            </a:r>
            <a:r>
              <a:rPr lang="ru-RU" sz="1800" dirty="0"/>
              <a:t> </a:t>
            </a:r>
            <a:r>
              <a:rPr lang="ru-RU" sz="1800" dirty="0" err="1"/>
              <a:t>напрямів</a:t>
            </a:r>
            <a:r>
              <a:rPr lang="ru-RU" sz="1800" dirty="0"/>
              <a:t> </a:t>
            </a:r>
            <a:r>
              <a:rPr lang="ru-RU" sz="1800" dirty="0" err="1"/>
              <a:t>національного</a:t>
            </a:r>
            <a:r>
              <a:rPr lang="ru-RU" sz="1800" dirty="0"/>
              <a:t> та </a:t>
            </a:r>
            <a:r>
              <a:rPr lang="ru-RU" sz="1800" dirty="0" err="1"/>
              <a:t>економічного</a:t>
            </a:r>
            <a:r>
              <a:rPr lang="ru-RU" sz="1800" dirty="0"/>
              <a:t> </a:t>
            </a:r>
            <a:r>
              <a:rPr lang="ru-RU" sz="1800" dirty="0" err="1"/>
              <a:t>розвтку</a:t>
            </a:r>
            <a:r>
              <a:rPr lang="ru-RU" sz="1800" dirty="0"/>
              <a:t> будь-</a:t>
            </a:r>
            <a:r>
              <a:rPr lang="ru-RU" sz="1800" dirty="0" err="1"/>
              <a:t>якої</a:t>
            </a:r>
            <a:r>
              <a:rPr lang="ru-RU" sz="1800" dirty="0"/>
              <a:t> </a:t>
            </a:r>
            <a:r>
              <a:rPr lang="ru-RU" sz="1800" dirty="0" err="1"/>
              <a:t>держави</a:t>
            </a:r>
            <a:r>
              <a:rPr lang="ru-RU" sz="1800" dirty="0"/>
              <a:t>, і, </a:t>
            </a:r>
            <a:r>
              <a:rPr lang="ru-RU" sz="1800" dirty="0" err="1"/>
              <a:t>зокрема</a:t>
            </a:r>
            <a:r>
              <a:rPr lang="ru-RU" sz="1800" dirty="0"/>
              <a:t>, </a:t>
            </a:r>
            <a:r>
              <a:rPr lang="ru-RU" sz="1800" b="1" dirty="0" err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України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8661" y="299164"/>
            <a:ext cx="4870174" cy="20313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800" b="1" dirty="0"/>
              <a:t> </a:t>
            </a:r>
            <a:r>
              <a:rPr lang="ru-RU" sz="1800" b="1" dirty="0" err="1"/>
              <a:t>Отже</a:t>
            </a:r>
            <a:r>
              <a:rPr lang="ru-RU" sz="1800" b="1" dirty="0"/>
              <a:t>, </a:t>
            </a:r>
            <a:r>
              <a:rPr lang="ru-RU" sz="1800" dirty="0" err="1"/>
              <a:t>наприкінці</a:t>
            </a:r>
            <a:r>
              <a:rPr lang="ru-RU" sz="1800" dirty="0"/>
              <a:t> </a:t>
            </a:r>
            <a:r>
              <a:rPr lang="ru-RU" sz="1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ХХ ст. - початку ХХІ ст</a:t>
            </a:r>
            <a:r>
              <a:rPr lang="ru-RU" sz="1800" dirty="0"/>
              <a:t>. </a:t>
            </a:r>
            <a:r>
              <a:rPr lang="ru-RU" sz="1800" dirty="0" err="1"/>
              <a:t>світ</a:t>
            </a:r>
            <a:r>
              <a:rPr lang="ru-RU" sz="1800" dirty="0"/>
              <a:t> </a:t>
            </a:r>
            <a:r>
              <a:rPr lang="ru-RU" sz="1800" dirty="0" err="1"/>
              <a:t>перебуває</a:t>
            </a:r>
            <a:r>
              <a:rPr lang="ru-RU" sz="1800" dirty="0"/>
              <a:t> в </a:t>
            </a:r>
            <a:r>
              <a:rPr lang="ru-RU" sz="1800" dirty="0" err="1"/>
              <a:t>стані</a:t>
            </a:r>
            <a:r>
              <a:rPr lang="ru-RU" sz="1800" dirty="0"/>
              <a:t> </a:t>
            </a:r>
            <a:r>
              <a:rPr lang="ru-RU" sz="1800" dirty="0" err="1"/>
              <a:t>інформаційної</a:t>
            </a:r>
            <a:r>
              <a:rPr lang="ru-RU" sz="1800" dirty="0"/>
              <a:t> </a:t>
            </a:r>
            <a:r>
              <a:rPr lang="ru-RU" sz="1800" dirty="0" err="1"/>
              <a:t>революції</a:t>
            </a:r>
            <a:r>
              <a:rPr lang="ru-RU" sz="1800" dirty="0"/>
              <a:t>, </a:t>
            </a:r>
            <a:r>
              <a:rPr lang="ru-RU" sz="1800" dirty="0" err="1"/>
              <a:t>вплив</a:t>
            </a:r>
            <a:r>
              <a:rPr lang="ru-RU" sz="1800" dirty="0"/>
              <a:t> </a:t>
            </a:r>
            <a:r>
              <a:rPr lang="ru-RU" sz="1800" dirty="0" err="1"/>
              <a:t>якої</a:t>
            </a:r>
            <a:r>
              <a:rPr lang="ru-RU" sz="1800" dirty="0"/>
              <a:t> </a:t>
            </a:r>
            <a:r>
              <a:rPr lang="ru-RU" sz="1800" dirty="0" err="1"/>
              <a:t>можна</a:t>
            </a:r>
            <a:r>
              <a:rPr lang="ru-RU" sz="1800" dirty="0"/>
              <a:t> </a:t>
            </a:r>
            <a:r>
              <a:rPr lang="ru-RU" sz="1800" dirty="0" err="1"/>
              <a:t>порівняти</a:t>
            </a:r>
            <a:r>
              <a:rPr lang="ru-RU" sz="1800" dirty="0"/>
              <a:t> з </a:t>
            </a:r>
            <a:r>
              <a:rPr lang="ru-RU" sz="1800" dirty="0" err="1"/>
              <a:t>впливом</a:t>
            </a:r>
            <a:r>
              <a:rPr lang="ru-RU" sz="1800" dirty="0"/>
              <a:t> </a:t>
            </a:r>
            <a:r>
              <a:rPr lang="ru-RU" sz="1800" dirty="0" err="1"/>
              <a:t>індустріальної</a:t>
            </a:r>
            <a:r>
              <a:rPr lang="ru-RU" sz="1800" dirty="0"/>
              <a:t> </a:t>
            </a:r>
            <a:r>
              <a:rPr lang="ru-RU" sz="1800" dirty="0" err="1"/>
              <a:t>революції</a:t>
            </a:r>
            <a:r>
              <a:rPr lang="ru-RU" sz="1800" dirty="0"/>
              <a:t> </a:t>
            </a:r>
            <a:r>
              <a:rPr lang="ru-RU" sz="1800" dirty="0" err="1"/>
              <a:t>минулого</a:t>
            </a:r>
            <a:r>
              <a:rPr lang="ru-RU" sz="1800" dirty="0"/>
              <a:t> </a:t>
            </a:r>
            <a:r>
              <a:rPr lang="ru-RU" sz="1800" dirty="0" err="1"/>
              <a:t>століття</a:t>
            </a:r>
            <a:r>
              <a:rPr lang="ru-RU" sz="1800" dirty="0"/>
              <a:t>. Є </a:t>
            </a:r>
            <a:r>
              <a:rPr lang="ru-RU" sz="1800" dirty="0" err="1"/>
              <a:t>всі</a:t>
            </a:r>
            <a:r>
              <a:rPr lang="ru-RU" sz="1800" dirty="0"/>
              <a:t> </a:t>
            </a:r>
            <a:r>
              <a:rPr lang="ru-RU" sz="1800" dirty="0" err="1"/>
              <a:t>підстави</a:t>
            </a:r>
            <a:r>
              <a:rPr lang="ru-RU" sz="1800" dirty="0"/>
              <a:t> </a:t>
            </a:r>
            <a:r>
              <a:rPr lang="ru-RU" sz="1800" dirty="0" err="1"/>
              <a:t>вважати</a:t>
            </a:r>
            <a:r>
              <a:rPr lang="ru-RU" sz="1800" dirty="0"/>
              <a:t>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обробка</a:t>
            </a:r>
            <a:r>
              <a:rPr lang="ru-RU" sz="1800" dirty="0"/>
              <a:t> </a:t>
            </a:r>
            <a:r>
              <a:rPr lang="ru-RU" sz="1800" dirty="0" err="1"/>
              <a:t>інформації</a:t>
            </a:r>
            <a:r>
              <a:rPr lang="ru-RU" sz="1800" dirty="0"/>
              <a:t> - одна з </a:t>
            </a:r>
            <a:r>
              <a:rPr lang="ru-RU" sz="1800" dirty="0" err="1"/>
              <a:t>найвагоміших</a:t>
            </a:r>
            <a:r>
              <a:rPr lang="ru-RU" sz="1800" dirty="0"/>
              <a:t> </a:t>
            </a:r>
            <a:r>
              <a:rPr lang="ru-RU" sz="1800" dirty="0" err="1"/>
              <a:t>складових</a:t>
            </a:r>
            <a:r>
              <a:rPr lang="ru-RU" sz="1800" dirty="0"/>
              <a:t> </a:t>
            </a:r>
            <a:r>
              <a:rPr lang="ru-RU" sz="1800" dirty="0" err="1"/>
              <a:t>економічної</a:t>
            </a:r>
            <a:r>
              <a:rPr lang="ru-RU" sz="1800" dirty="0"/>
              <a:t> </a:t>
            </a:r>
            <a:r>
              <a:rPr lang="ru-RU" sz="1800" dirty="0" err="1"/>
              <a:t>активності</a:t>
            </a:r>
            <a:r>
              <a:rPr lang="ru-RU" sz="1800" dirty="0"/>
              <a:t>. </a:t>
            </a:r>
            <a:endParaRPr lang="ru-RU" sz="1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8835" y="1054139"/>
            <a:ext cx="39624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3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8"/>
          <p:cNvSpPr txBox="1">
            <a:spLocks noGrp="1"/>
          </p:cNvSpPr>
          <p:nvPr>
            <p:ph type="body" idx="1"/>
          </p:nvPr>
        </p:nvSpPr>
        <p:spPr>
          <a:xfrm>
            <a:off x="2316792" y="-86139"/>
            <a:ext cx="6761577" cy="31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dirty="0"/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Загальновідомим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є той факт,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телекомунікації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України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значно</a:t>
            </a:r>
            <a:r>
              <a:rPr lang="ru-RU" i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відстають</a:t>
            </a:r>
            <a:r>
              <a:rPr lang="ru-RU" i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телекомунікацій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розвинутих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країн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як за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обсягами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так і за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рівнем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технологій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Ринок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телекомунікацій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України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достатньо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відкритий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лібералізований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останні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u="sng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</a:t>
            </a:r>
            <a:r>
              <a:rPr lang="ru-RU" u="sng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років</a:t>
            </a:r>
            <a:r>
              <a:rPr lang="ru-RU" u="sng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u="sng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8" name="Google Shape;158;p28"/>
          <p:cNvSpPr txBox="1">
            <a:spLocks noGrp="1"/>
          </p:cNvSpPr>
          <p:nvPr>
            <p:ph type="sldNum" idx="12"/>
          </p:nvPr>
        </p:nvSpPr>
        <p:spPr>
          <a:xfrm>
            <a:off x="852967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771" y="2414605"/>
            <a:ext cx="3309976" cy="2626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53592" y="0"/>
            <a:ext cx="6572355" cy="3125100"/>
          </a:xfrm>
        </p:spPr>
        <p:txBody>
          <a:bodyPr/>
          <a:lstStyle/>
          <a:p>
            <a:r>
              <a:rPr lang="ru-RU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Телефонна</a:t>
            </a:r>
            <a:r>
              <a:rPr lang="ru-RU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щільність</a:t>
            </a:r>
            <a:r>
              <a:rPr lang="ru-RU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у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розвинутих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країнах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складає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біля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60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телефонних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номерів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на 100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чоловік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тоді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як в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Україні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- 20, а,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наприклад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у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Польщі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яка так само, як і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Україна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вважається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країною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що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розвивається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- 24,6. </a:t>
            </a:r>
            <a:endParaRPr lang="ru-RU" sz="2200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r>
              <a:rPr lang="ru-RU" sz="2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Інтернетом</a:t>
            </a:r>
            <a:r>
              <a:rPr lang="ru-RU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у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розвинутих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країнах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користуються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15-20%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населення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в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Україні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- 1%, а у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Польщі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- </a:t>
            </a:r>
            <a:r>
              <a:rPr lang="ru-RU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близько</a:t>
            </a: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5%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317" y="3187931"/>
            <a:ext cx="2481452" cy="18581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222" y="3178938"/>
            <a:ext cx="2312191" cy="1867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9043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nqu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illiam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873</Words>
  <Application>Microsoft Office PowerPoint</Application>
  <PresentationFormat>Экран (16:9)</PresentationFormat>
  <Paragraphs>57</Paragraphs>
  <Slides>17</Slides>
  <Notes>12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Roboto</vt:lpstr>
      <vt:lpstr>Arial</vt:lpstr>
      <vt:lpstr>Dosis</vt:lpstr>
      <vt:lpstr>Muli</vt:lpstr>
      <vt:lpstr>Tahoma</vt:lpstr>
      <vt:lpstr>Banquo template</vt:lpstr>
      <vt:lpstr>William template</vt:lpstr>
      <vt:lpstr>Телекомунікаційна галузь України:  Проблеми і перспективи конкурентоспроможності.</vt:lpstr>
      <vt:lpstr>Презентация PowerPoint</vt:lpstr>
      <vt:lpstr>Презентация PowerPoint</vt:lpstr>
      <vt:lpstr>Презентация PowerPoint</vt:lpstr>
      <vt:lpstr>Презентация PowerPoint</vt:lpstr>
      <vt:lpstr>MAPS</vt:lpstr>
      <vt:lpstr>Презентация PowerPoint</vt:lpstr>
      <vt:lpstr>Презентация PowerPoint</vt:lpstr>
      <vt:lpstr>Презентация PowerPoint</vt:lpstr>
      <vt:lpstr>Презентация PowerPoint</vt:lpstr>
      <vt:lpstr>Галузь телекомунікацій в Україні поділяється на два крупних сегменти: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Телекомунікаційна галузь України:  Проблеми і перспективи конкурентоспроможності.</dc:title>
  <dc:creator>Забыл Забыл</dc:creator>
  <cp:lastModifiedBy>Забыл Забыл</cp:lastModifiedBy>
  <cp:revision>19</cp:revision>
  <dcterms:modified xsi:type="dcterms:W3CDTF">2018-12-04T23:13:42Z</dcterms:modified>
</cp:coreProperties>
</file>