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320112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15232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57120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63804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400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57120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63804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413640"/>
            <a:ext cx="9071280" cy="579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32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320112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15232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7120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638040" y="165600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400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57120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638040" y="3201120"/>
            <a:ext cx="29206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413640"/>
            <a:ext cx="9071280" cy="579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320" y="320112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320" y="1656000"/>
            <a:ext cx="442656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3201120"/>
            <a:ext cx="9071280" cy="1410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104800"/>
            <a:ext cx="10079640" cy="580680"/>
          </a:xfrm>
          <a:prstGeom prst="rect">
            <a:avLst/>
          </a:prstGeom>
          <a:ln>
            <a:noFill/>
          </a:ln>
        </p:spPr>
      </p:pic>
      <p:pic>
        <p:nvPicPr>
          <p:cNvPr id="1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9640" cy="3236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6120" y="0"/>
            <a:ext cx="10079640" cy="32364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6120" y="5357160"/>
            <a:ext cx="10079640" cy="3236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728360" y="5400360"/>
            <a:ext cx="2347920" cy="39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4221360" y="5400360"/>
            <a:ext cx="3194640" cy="39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7659720" y="5400360"/>
            <a:ext cx="2347920" cy="39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fld id="{4149AC67-1941-44A8-8760-198DCC9A1008}" type="slidenum">
              <a:rPr b="0" lang="ru-RU" sz="1400" spc="-1" strike="noStrike">
                <a:solidFill>
                  <a:srgbClr val="ffffff"/>
                </a:solidFill>
                <a:latin typeface="Times New Roman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504000" y="413640"/>
            <a:ext cx="90712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280" cy="2958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7920" y="648000"/>
            <a:ext cx="9071280" cy="273564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2000" rIns="0" tIns="0" bIns="0" anchor="ctr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Arial"/>
              </a:rPr>
              <a:t>Форензіка</a:t>
            </a:r>
            <a:endParaRPr b="0" lang="ru-RU" sz="4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080000" y="1856880"/>
            <a:ext cx="6696000" cy="2679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ru-RU" sz="1800" spc="-1" strike="noStrike">
                <a:latin typeface="Arial"/>
              </a:rPr>
              <a:t>Форензіка, як галузь ІБ, розвинена набагато </a:t>
            </a:r>
            <a:r>
              <a:rPr b="0" lang="ru-RU" sz="1800" spc="-1" strike="noStrike">
                <a:latin typeface="Arial"/>
              </a:rPr>
              <a:t>менше  ніж тестування на проникнення або </a:t>
            </a:r>
            <a:r>
              <a:rPr b="0" lang="ru-RU" sz="1800" spc="-1" strike="noStrike">
                <a:latin typeface="Arial"/>
              </a:rPr>
              <a:t>організація захисних засобів. Грамотний </a:t>
            </a:r>
            <a:r>
              <a:rPr b="0" lang="ru-RU" sz="1800" spc="-1" strike="noStrike">
                <a:latin typeface="Arial"/>
              </a:rPr>
              <a:t>підхід при проведенні заходів по збору </a:t>
            </a:r>
            <a:r>
              <a:rPr b="0" lang="ru-RU" sz="1800" spc="-1" strike="noStrike">
                <a:latin typeface="Arial"/>
              </a:rPr>
              <a:t>цифрових доказів не тільки дасть </a:t>
            </a:r>
            <a:r>
              <a:rPr b="0" lang="ru-RU" sz="1800" spc="-1" strike="noStrike">
                <a:latin typeface="Arial"/>
              </a:rPr>
              <a:t>можливість відновити картину можливого </a:t>
            </a:r>
            <a:r>
              <a:rPr b="0" lang="ru-RU" sz="1800" spc="-1" strike="noStrike">
                <a:latin typeface="Arial"/>
              </a:rPr>
              <a:t>інциденту, але і дозволить виявити шляхи і </a:t>
            </a:r>
            <a:r>
              <a:rPr b="0" lang="ru-RU" sz="1800" spc="-1" strike="noStrike">
                <a:latin typeface="Arial"/>
              </a:rPr>
              <a:t>передумови виникнення інциденту.</a:t>
            </a:r>
            <a:endParaRPr b="0" lang="ru-RU" sz="18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76000" y="51192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c7243a"/>
                </a:solidFill>
                <a:latin typeface="Arial"/>
              </a:rPr>
              <a:t>ТЕРМІНОЛОГІЯ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04000" y="1656000"/>
            <a:ext cx="9071280" cy="352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Форензіка - прикладна наука про розкриття злочинів, пов'язаних з інформаційними технологіями, про дослідження цифрових доказів, методи пошуку, отримання і закріплення доказів. 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3200" spc="-1" strike="noStrike">
                <a:latin typeface="Arial"/>
              </a:rPr>
              <a:t> </a:t>
            </a:r>
            <a:r>
              <a:rPr b="0" i="1" lang="ru-RU" sz="3200" spc="-1" strike="noStrike">
                <a:latin typeface="Arial"/>
              </a:rPr>
              <a:t>(Від англ. Forensics- наука про дослідження доказів або просто кажучи комп'ютерна криміналістика)</a:t>
            </a:r>
            <a:endParaRPr b="0" lang="ru-RU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56556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c7243a"/>
                </a:solidFill>
                <a:latin typeface="Arial"/>
              </a:rPr>
              <a:t>МЕТА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Отже, Форензіка-це збір цифрових доказів. 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Мета комп'ютерної криміналістики - провести структуроване дослідження, зберігши документований ланцюжок доказів, щоб точно дізнатися, що сталося на пристрої і хто несе за це відповідальність.</a:t>
            </a:r>
            <a:endParaRPr b="0" lang="ru-RU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Фахівці в області Форензіки незамінні при необхідності швидко виявити і проаналізувати інциденти ІБ. </a:t>
            </a:r>
            <a:endParaRPr b="0" lang="ru-RU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4000" y="413640"/>
            <a:ext cx="9071280" cy="124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c7243a"/>
                </a:solidFill>
                <a:latin typeface="Arial"/>
              </a:rPr>
              <a:t>Перед ними ставляться такі завдання: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розібратися в способі реалізації взлому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побудувати сценарій атаки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відновити хронологію атаки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зібрати решту слідів атаки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розробити необхідні заходи захисту для запобігання від подібної та  інших атак, покращуючи процес забезпечення ІБ в цілому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зменшити і відновити завдані збитки</a:t>
            </a:r>
            <a:endParaRPr b="0" lang="ru-RU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56556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c7243a"/>
                </a:solidFill>
                <a:latin typeface="Arial"/>
              </a:rPr>
              <a:t>КЛАСИФІКАЦІЯ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504000" y="1656000"/>
            <a:ext cx="9071280" cy="295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1) Network forensics 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2) Computer forensics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3) Forensic data analysis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4) Mobile device forensics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5) Hardware forensic</a:t>
            </a:r>
            <a:endParaRPr b="0" lang="ru-RU" sz="3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Table 1"/>
          <p:cNvGraphicFramePr/>
          <p:nvPr/>
        </p:nvGraphicFramePr>
        <p:xfrm>
          <a:off x="0" y="288000"/>
          <a:ext cx="10079640" cy="5039640"/>
        </p:xfrm>
        <a:graphic>
          <a:graphicData uri="http://schemas.openxmlformats.org/drawingml/2006/table">
            <a:tbl>
              <a:tblPr/>
              <a:tblGrid>
                <a:gridCol w="5038920"/>
                <a:gridCol w="5041080"/>
              </a:tblGrid>
              <a:tr h="3212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latin typeface="Arial"/>
                        </a:rPr>
                        <a:t>Network forensics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latin typeface="Arial"/>
                        </a:rPr>
                        <a:t>має відношення до розслідувань в області мережевого стека. Даний розділ ставить перед собою завдання збору, запису та аналізу мережевих подій, для виявлення джерела атак або інших проблемних інцидентів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8273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latin typeface="Arial"/>
                        </a:rPr>
                        <a:t>Computer forensics -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latin typeface="Arial"/>
                        </a:rPr>
                        <a:t>до неї відноситься все, що пов'язано з пошуком артефактів злому на локальній машині: аналіз RAM, HDD, реєстру, журналів ОС і так далі.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Table 1"/>
          <p:cNvGraphicFramePr/>
          <p:nvPr/>
        </p:nvGraphicFramePr>
        <p:xfrm>
          <a:off x="93240" y="45000"/>
          <a:ext cx="9842400" cy="4212360"/>
        </p:xfrm>
        <a:graphic>
          <a:graphicData uri="http://schemas.openxmlformats.org/drawingml/2006/table">
            <a:tbl>
              <a:tblPr/>
              <a:tblGrid>
                <a:gridCol w="4920840"/>
                <a:gridCol w="4921920"/>
              </a:tblGrid>
              <a:tr h="16059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latin typeface="Arial"/>
                        </a:rPr>
                        <a:t>Forensic data analysis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latin typeface="Arial"/>
                        </a:rPr>
                        <a:t>присвячена аналізу файлів, структур даних і бінарних послідовностей, що залишилися після атаки або використовувалися при вторгненні.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260676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latin typeface="Arial"/>
                        </a:rPr>
                        <a:t>Mobile device forensics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latin typeface="Arial"/>
                        </a:rPr>
                        <a:t>займається всім, що стосується особливостей вилучення даних з мобільних пристроїв.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2"/>
          <p:cNvGraphicFramePr/>
          <p:nvPr/>
        </p:nvGraphicFramePr>
        <p:xfrm>
          <a:off x="93240" y="2664000"/>
          <a:ext cx="9770400" cy="2735640"/>
        </p:xfrm>
        <a:graphic>
          <a:graphicData uri="http://schemas.openxmlformats.org/drawingml/2006/table">
            <a:tbl>
              <a:tblPr/>
              <a:tblGrid>
                <a:gridCol w="4893480"/>
                <a:gridCol w="4877280"/>
              </a:tblGrid>
              <a:tr h="273600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Hardware forensic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 експертиза апаратного забезпечення і технічних пристроїв. Цей напрямок найменш популярний і найбільш складний. Сюди входить розбір даних на низькому рівні (мікроконтролера, прошивки або BIOS), дослідження специфічних особливостей роботи пристрою, наприклад діапазону частот роботи Wi-Fi-передавача 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4000" y="56556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ru-RU" sz="4400" spc="-1" strike="noStrike">
                <a:solidFill>
                  <a:srgbClr val="c7243a"/>
                </a:solidFill>
                <a:latin typeface="Arial"/>
              </a:rPr>
              <a:t>МЕТОДИ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16000" y="1512000"/>
            <a:ext cx="4535640" cy="36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 </a:t>
            </a:r>
            <a:r>
              <a:rPr b="0" lang="ru-RU" sz="3200" spc="-1" strike="noStrike">
                <a:latin typeface="Arial"/>
              </a:rPr>
              <a:t>Статичний аналіз </a:t>
            </a:r>
            <a:endParaRPr b="0" lang="ru-RU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ru-RU" sz="2600" spc="-1" strike="noStrike">
                <a:latin typeface="Arial"/>
              </a:rPr>
              <a:t>використовується для створення образу жорсткого диска або дампа оперативної пам'яті, виявлення і відновлення видалених файлів, залишків аномальних файлів в% TEMP% і системних директоріях, збору історії серфінгу веб-браузера, системних логів, отримання списку запущених в пам'яті процесів і відкритих коннектів мережі.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4752000" y="720000"/>
            <a:ext cx="5232960" cy="460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Динамічний аналіз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ru-RU" sz="1900" spc="-1" strike="noStrike">
                <a:solidFill>
                  <a:srgbClr val="000000"/>
                </a:solidFill>
                <a:latin typeface="Arial"/>
              </a:rPr>
              <a:t>використовує нарізку з снапшотів системи, яку запускає в різних умовах для отримання повної картини того, що відбувається. Наприклад, малварь схильна видаляти свій код і сліди інфікування після певних дій. І якщо снапшот зламаної системи був знятий до цього моменту, є реальний шанс отримати дані про те, що ця малварь робила на комп'ютері жертви. Відповідно, в якості підшивки електронних свідоцтв тут можуть виступати скріншоти, логи коннектів у мережі, переданий трафік, порівняння стану файлової системи ОС до і після інциденту.</a:t>
            </a:r>
            <a:endParaRPr b="0" lang="ru-RU" sz="19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Application>LibreOffice/6.0.6.2$Linux_X86_64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2018-11-27T18:21:12Z</dcterms:created>
  <dc:creator/>
  <dc:description/>
  <dc:language>ru-RU</dc:language>
  <cp:lastModifiedBy/>
  <dcterms:modified xsi:type="dcterms:W3CDTF">2018-11-29T19:01:05Z</dcterms:modified>
  <cp:revision>10</cp:revision>
  <dc:subject/>
  <dc:title>Classy Red</dc:title>
</cp:coreProperties>
</file>