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3BC12-9032-46D5-BCA0-FC1625826810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A4F4-55A0-4DB3-830E-F3FA86C69A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98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A4F4-55A0-4DB3-830E-F3FA86C69AB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18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76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51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45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18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93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488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69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63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22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90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37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0803-959D-4DBF-AAA5-6DD59780A8C3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EDCB-C1DF-4D98-8091-E94EB0906B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2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Соціально-економічні проблеми розвитку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451" y="4581128"/>
            <a:ext cx="41148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студентка групи СТД-11</a:t>
            </a:r>
          </a:p>
          <a:p>
            <a:pPr marL="0" indent="0">
              <a:buNone/>
            </a:pP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Наумець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</a:t>
            </a:r>
          </a:p>
          <a:p>
            <a:pPr marL="0" indent="0"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8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" b="575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34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712968" cy="2448271"/>
          </a:xfrm>
        </p:spPr>
        <p:txBody>
          <a:bodyPr>
            <a:noAutofit/>
          </a:bodyPr>
          <a:lstStyle/>
          <a:p>
            <a:pPr algn="l"/>
            <a:r>
              <a:rPr lang="uk-UA" sz="1800" b="1" dirty="0" smtClean="0"/>
              <a:t>Перспективи розвитку нашої цивілізації багато в чому залежать від того, наскільки швидко і адекватно людство проникне в сокровенні таємниці інформації, усвідомить переваги і небезпеки, пов'язані зі становленням суспільства, заснованого на виробництві, розповсюдженні та споживанні інформації і званого інформаційним. Суть змін, що охопили сферу діяльності людини, в найзагальнішому вигляді полягає в тому, що матеріальна складова в структурі життєвих благ поступається місцем інформаційної. Повільні темпи розвитку </a:t>
            </a:r>
            <a:r>
              <a:rPr lang="uk-UA" sz="1800" b="1" dirty="0" err="1" smtClean="0"/>
              <a:t>телекомунікацій</a:t>
            </a:r>
            <a:r>
              <a:rPr lang="uk-UA" sz="1800" b="1" dirty="0" smtClean="0"/>
              <a:t> спричиняють зниження конкурентоспроможності економіки України.</a:t>
            </a:r>
            <a:endParaRPr lang="uk-UA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8100"/>
            <a:ext cx="4788145" cy="38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7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635797" cy="32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етапи розвитку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19256" cy="2404863"/>
          </a:xfrm>
        </p:spPr>
        <p:txBody>
          <a:bodyPr>
            <a:noAutofit/>
          </a:bodyPr>
          <a:lstStyle/>
          <a:p>
            <a:r>
              <a:rPr lang="uk-UA" sz="1600" b="1" dirty="0" smtClean="0"/>
              <a:t>Телеграфні та телефонні мережі (</a:t>
            </a:r>
            <a:r>
              <a:rPr lang="uk-UA" sz="1600" b="1" dirty="0" err="1" smtClean="0"/>
              <a:t>докомп'ютерної</a:t>
            </a:r>
            <a:r>
              <a:rPr lang="uk-UA" sz="1600" b="1" dirty="0" smtClean="0"/>
              <a:t> епоха);</a:t>
            </a:r>
          </a:p>
          <a:p>
            <a:r>
              <a:rPr lang="uk-UA" sz="1600" b="1" dirty="0" smtClean="0"/>
              <a:t>Передача даних між окремими абонентами по виділених і комутованих каналах з використанням модемів;</a:t>
            </a:r>
          </a:p>
          <a:p>
            <a:r>
              <a:rPr lang="uk-UA" sz="1600" b="1" dirty="0" smtClean="0"/>
              <a:t>Мережі передачі даних з комутацією пакетів;</a:t>
            </a:r>
          </a:p>
          <a:p>
            <a:r>
              <a:rPr lang="uk-UA" sz="1600" b="1" dirty="0" smtClean="0"/>
              <a:t>Локальні обчислювальні мережі;</a:t>
            </a:r>
          </a:p>
          <a:p>
            <a:r>
              <a:rPr lang="uk-UA" sz="1600" b="1" dirty="0" smtClean="0"/>
              <a:t>Цифрові мережі інтегрального обслуговування - </a:t>
            </a:r>
            <a:r>
              <a:rPr lang="uk-UA" sz="1600" b="1" dirty="0" err="1" smtClean="0"/>
              <a:t>вузькосмугові</a:t>
            </a:r>
            <a:r>
              <a:rPr lang="uk-UA" sz="1600" b="1" dirty="0" smtClean="0"/>
              <a:t>, а потім широкосмугові;</a:t>
            </a:r>
          </a:p>
          <a:p>
            <a:r>
              <a:rPr lang="uk-UA" sz="1600" b="1" dirty="0" smtClean="0"/>
              <a:t>Високошвидкісні  локальні мережі;</a:t>
            </a:r>
          </a:p>
          <a:p>
            <a:r>
              <a:rPr lang="uk-UA" sz="1600" b="1" dirty="0" smtClean="0"/>
              <a:t>Високошвидкісні розподілені мережі;</a:t>
            </a:r>
          </a:p>
          <a:p>
            <a:r>
              <a:rPr lang="uk-UA" sz="1600" b="1" dirty="0" smtClean="0"/>
              <a:t>Інформаційні </a:t>
            </a:r>
            <a:r>
              <a:rPr lang="uk-UA" sz="1600" b="1" dirty="0" err="1" smtClean="0"/>
              <a:t>супермагістралі</a:t>
            </a:r>
            <a:r>
              <a:rPr lang="uk-UA" sz="1600" b="1" dirty="0" smtClean="0"/>
              <a:t>.</a:t>
            </a:r>
          </a:p>
          <a:p>
            <a:pPr marL="0" indent="0">
              <a:buNone/>
            </a:pPr>
            <a:endParaRPr lang="uk-UA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3717032"/>
            <a:ext cx="314096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7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сфері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існують такі проблеми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69371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низький рівень забезпечення населення, підприємств, установ і організацій інтерактивними телекомунікаційними послугами;</a:t>
            </a:r>
          </a:p>
          <a:p>
            <a:r>
              <a:rPr lang="uk-UA" sz="2800" b="1" dirty="0" smtClean="0"/>
              <a:t>нерівномірність забезпечення телекомунікаційними послугами  та обмеженість доступу користувачів до загальнодоступних телекомунікаційних послуг;</a:t>
            </a:r>
          </a:p>
          <a:p>
            <a:r>
              <a:rPr lang="uk-UA" sz="2800" b="1" dirty="0" smtClean="0"/>
              <a:t>використання на стаціонарних телекомунікаційних мережах морально застарілого та фізично зношеного аналогового обладнання, що стримує розвиток </a:t>
            </a:r>
            <a:r>
              <a:rPr lang="uk-UA" sz="2800" b="1" dirty="0" err="1" smtClean="0"/>
              <a:t>телекомунікацій</a:t>
            </a:r>
            <a:r>
              <a:rPr lang="uk-UA" sz="2800" b="1" dirty="0" smtClean="0"/>
              <a:t> та негативно впливає на ефективність роботи операторів;</a:t>
            </a:r>
          </a:p>
        </p:txBody>
      </p:sp>
    </p:spTree>
    <p:extLst>
      <p:ext uri="{BB962C8B-B14F-4D97-AF65-F5344CB8AC3E}">
        <p14:creationId xmlns:p14="http://schemas.microsoft.com/office/powerpoint/2010/main" val="85425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наявність</a:t>
            </a:r>
            <a:r>
              <a:rPr lang="ru-RU" b="1" dirty="0" smtClean="0"/>
              <a:t> </a:t>
            </a:r>
            <a:r>
              <a:rPr lang="ru-RU" b="1" dirty="0" err="1" smtClean="0"/>
              <a:t>великої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операторів</a:t>
            </a:r>
            <a:r>
              <a:rPr lang="ru-RU" b="1" dirty="0" smtClean="0"/>
              <a:t> (видано </a:t>
            </a:r>
            <a:r>
              <a:rPr lang="ru-RU" b="1" dirty="0" err="1" smtClean="0"/>
              <a:t>майже</a:t>
            </a:r>
            <a:r>
              <a:rPr lang="ru-RU" b="1" dirty="0" smtClean="0"/>
              <a:t> 700 </a:t>
            </a:r>
            <a:r>
              <a:rPr lang="ru-RU" b="1" dirty="0" err="1" smtClean="0"/>
              <a:t>ліцензій</a:t>
            </a:r>
            <a:r>
              <a:rPr lang="ru-RU" b="1" dirty="0" smtClean="0"/>
              <a:t>),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призвело</a:t>
            </a:r>
            <a:r>
              <a:rPr lang="ru-RU" b="1" dirty="0" smtClean="0"/>
              <a:t> до </a:t>
            </a:r>
            <a:r>
              <a:rPr lang="ru-RU" b="1" dirty="0" err="1" smtClean="0"/>
              <a:t>нескоординованості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дій</a:t>
            </a:r>
            <a:r>
              <a:rPr lang="ru-RU" b="1" dirty="0" smtClean="0"/>
              <a:t> та </a:t>
            </a:r>
            <a:r>
              <a:rPr lang="ru-RU" b="1" dirty="0" err="1" smtClean="0"/>
              <a:t>відсутності</a:t>
            </a:r>
            <a:r>
              <a:rPr lang="ru-RU" b="1" dirty="0" smtClean="0"/>
              <a:t> </a:t>
            </a:r>
            <a:r>
              <a:rPr lang="ru-RU" b="1" dirty="0" err="1" smtClean="0"/>
              <a:t>єдиного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 до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проблемних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неефективне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можливостей</a:t>
            </a:r>
            <a:r>
              <a:rPr lang="ru-RU" b="1" dirty="0" smtClean="0"/>
              <a:t> </a:t>
            </a:r>
            <a:r>
              <a:rPr lang="ru-RU" b="1" dirty="0" err="1" smtClean="0"/>
              <a:t>прокладених</a:t>
            </a:r>
            <a:r>
              <a:rPr lang="ru-RU" b="1" dirty="0" smtClean="0"/>
              <a:t> волоконно-</a:t>
            </a:r>
            <a:r>
              <a:rPr lang="ru-RU" b="1" dirty="0" err="1" smtClean="0"/>
              <a:t>оптичних</a:t>
            </a:r>
            <a:r>
              <a:rPr lang="ru-RU" b="1" dirty="0" smtClean="0"/>
              <a:t> </a:t>
            </a:r>
            <a:r>
              <a:rPr lang="ru-RU" b="1" dirty="0" err="1" smtClean="0"/>
              <a:t>ліній</a:t>
            </a:r>
            <a:r>
              <a:rPr lang="ru-RU" b="1" dirty="0" smtClean="0"/>
              <a:t>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та </a:t>
            </a:r>
            <a:r>
              <a:rPr lang="ru-RU" b="1" dirty="0" err="1" smtClean="0"/>
              <a:t>побудованих</a:t>
            </a:r>
            <a:r>
              <a:rPr lang="ru-RU" b="1" dirty="0" smtClean="0"/>
              <a:t> </a:t>
            </a:r>
            <a:r>
              <a:rPr lang="ru-RU" b="1" dirty="0" err="1" smtClean="0"/>
              <a:t>стільникових</a:t>
            </a:r>
            <a:r>
              <a:rPr lang="ru-RU" b="1" dirty="0" smtClean="0"/>
              <a:t> мереж операторами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недостатній</a:t>
            </a:r>
            <a:r>
              <a:rPr lang="ru-RU" b="1" dirty="0" smtClean="0"/>
              <a:t> </a:t>
            </a:r>
            <a:r>
              <a:rPr lang="ru-RU" b="1" dirty="0" err="1" smtClean="0"/>
              <a:t>регуляторний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на </a:t>
            </a:r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недостатнє</a:t>
            </a:r>
            <a:r>
              <a:rPr lang="ru-RU" b="1" dirty="0" smtClean="0"/>
              <a:t> </a:t>
            </a:r>
            <a:r>
              <a:rPr lang="ru-RU" b="1" dirty="0" err="1" smtClean="0"/>
              <a:t>фінансове</a:t>
            </a:r>
            <a:r>
              <a:rPr lang="ru-RU" b="1" dirty="0" smtClean="0"/>
              <a:t> та </a:t>
            </a:r>
            <a:r>
              <a:rPr lang="ru-RU" b="1" dirty="0" err="1" smtClean="0"/>
              <a:t>матеріально-технічне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розроблення</a:t>
            </a:r>
            <a:r>
              <a:rPr lang="ru-RU" b="1" dirty="0" smtClean="0"/>
              <a:t> </a:t>
            </a:r>
            <a:r>
              <a:rPr lang="ru-RU" b="1" dirty="0" err="1" smtClean="0"/>
              <a:t>наукового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 до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принципів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державної</a:t>
            </a:r>
            <a:r>
              <a:rPr lang="ru-RU" b="1" dirty="0" smtClean="0"/>
              <a:t> </a:t>
            </a:r>
            <a:r>
              <a:rPr lang="ru-RU" b="1" dirty="0" err="1" smtClean="0"/>
              <a:t>політики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регуляторного </a:t>
            </a:r>
            <a:r>
              <a:rPr lang="ru-RU" b="1" dirty="0" err="1" smtClean="0"/>
              <a:t>впливу</a:t>
            </a:r>
            <a:r>
              <a:rPr lang="ru-RU" b="1" dirty="0" smtClean="0"/>
              <a:t> на </a:t>
            </a:r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581128"/>
            <a:ext cx="5472608" cy="21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напрямки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еволюції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Збільшення швидкості передачі інформації, обумовлене зростаючими можливостями широкосмугових ліній і загальним використанням оптичних каналів;</a:t>
            </a:r>
          </a:p>
          <a:p>
            <a:r>
              <a:rPr lang="uk-UA" sz="2400" b="1" dirty="0" smtClean="0"/>
              <a:t>Інтелектуалізація мереж передачі інформації;</a:t>
            </a:r>
          </a:p>
          <a:p>
            <a:r>
              <a:rPr lang="uk-UA" sz="2400" b="1" dirty="0" smtClean="0"/>
              <a:t>Різке зростання числа і мобільності користувачів у зв'язку із здешевленням і мініатюризацією кінцевих засобів і застосуванням техніки бездротового зв'язку.</a:t>
            </a:r>
          </a:p>
          <a:p>
            <a:endParaRPr lang="uk-UA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4896544" cy="210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88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напрями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технологій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8435280" cy="452596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прискорення розвитку телекомунікаційних мереж з використанням новітніх технологічних досягнень (</a:t>
            </a:r>
            <a:r>
              <a:rPr lang="uk-UA" sz="2400" b="1" dirty="0" err="1" smtClean="0"/>
              <a:t>радіотехнологій</a:t>
            </a:r>
            <a:r>
              <a:rPr lang="uk-UA" sz="2400" b="1" dirty="0" smtClean="0"/>
              <a:t>, волоконно-оптичних, пакетних технологій тощо);</a:t>
            </a:r>
          </a:p>
          <a:p>
            <a:r>
              <a:rPr lang="uk-UA" sz="2400" b="1" dirty="0" smtClean="0"/>
              <a:t>сприяння реалізації регуляторної політики у сфері </a:t>
            </a:r>
            <a:r>
              <a:rPr lang="uk-UA" sz="2400" b="1" dirty="0" err="1" smtClean="0"/>
              <a:t>телекомунікацій</a:t>
            </a:r>
            <a:r>
              <a:rPr lang="uk-UA" sz="2400" b="1" dirty="0" smtClean="0"/>
              <a:t>, спрямованої на об’єднання (консолідацію) можливостей суб’єктів ринку </a:t>
            </a:r>
            <a:r>
              <a:rPr lang="uk-UA" sz="2400" b="1" dirty="0" err="1" smtClean="0"/>
              <a:t>телекомунікацій</a:t>
            </a:r>
            <a:r>
              <a:rPr lang="uk-UA" sz="2400" b="1" dirty="0" smtClean="0"/>
              <a:t> з метою розв’язання основних проблем сфери, підвищення ефективності їх діяльності.</a:t>
            </a:r>
          </a:p>
          <a:p>
            <a:r>
              <a:rPr lang="uk-UA" sz="2400" b="1" dirty="0" smtClean="0"/>
              <a:t>удосконалення нормативно-правової бази у сфері </a:t>
            </a:r>
            <a:r>
              <a:rPr lang="uk-UA" sz="2400" b="1" dirty="0" err="1" smtClean="0"/>
              <a:t>телекомунікацій</a:t>
            </a:r>
            <a:r>
              <a:rPr lang="uk-UA" sz="2400" b="1" dirty="0" smtClean="0"/>
              <a:t>.</a:t>
            </a:r>
          </a:p>
          <a:p>
            <a:endParaRPr lang="uk-UA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794"/>
            <a:ext cx="2290118" cy="22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СОЦІАЛЬНО-ЕКОНОМІЧНА ЕФЕКТИВНІСТЬ ТЕЛЕКОМУНІКАЦІЙНОЇ СФЕРИ  В УКРАЇНІ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6090432" cy="36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2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039" y="7937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С</a:t>
            </a:r>
            <a:r>
              <a:rPr lang="uk-UA" b="1" dirty="0" smtClean="0"/>
              <a:t>фера </a:t>
            </a:r>
            <a:r>
              <a:rPr lang="uk-UA" b="1" dirty="0" err="1" smtClean="0"/>
              <a:t>телекомунікацій</a:t>
            </a:r>
            <a:r>
              <a:rPr lang="uk-UA" b="1" dirty="0" smtClean="0"/>
              <a:t> особливу відіграє роль в забезпеченні управління економіки України. Телекомунікації відіграють важливу інфраструктурну роль у суспільстві, забезпечуючи оперативний  обмін і розповсюдження інформації в процесах соціальної і економічної діяльності суспільства. Телекомунікації виконуватимуть роль комунікаційної основи при побудові інформаційного суспільства в Україні. </a:t>
            </a:r>
            <a:endParaRPr lang="uk-UA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3861048"/>
            <a:ext cx="3028675" cy="30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6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436</Words>
  <Application>Microsoft Office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Соціально-економічні проблеми розвитку телекомунікацій </vt:lpstr>
      <vt:lpstr>Перспективи розвитку нашої цивілізації багато в чому залежать від того, наскільки швидко і адекватно людство проникне в сокровенні таємниці інформації, усвідомить переваги і небезпеки, пов'язані зі становленням суспільства, заснованого на виробництві, розповсюдженні та споживанні інформації і званого інформаційним. Суть змін, що охопили сферу діяльності людини, в найзагальнішому вигляді полягає в тому, що матеріальна складова в структурі життєвих благ поступається місцем інформаційної. Повільні темпи розвитку телекомунікацій спричиняють зниження конкурентоспроможності економіки України.</vt:lpstr>
      <vt:lpstr>Основні етапи розвитку телекомунікацій</vt:lpstr>
      <vt:lpstr>У сфері телекомунікацій існують такі проблеми</vt:lpstr>
      <vt:lpstr>Презентация PowerPoint</vt:lpstr>
      <vt:lpstr>Основні напрямки еволюції телекомунікаційних технологій:</vt:lpstr>
      <vt:lpstr>Основні напрями розвитку телекомунікаційних технологій</vt:lpstr>
      <vt:lpstr>СОЦІАЛЬНО-ЕКОНОМІЧНА ЕФЕКТИВНІСТЬ ТЕЛЕКОМУНІКАЦІЙНОЇ СФЕРИ  В УКРАЇНІ</vt:lpstr>
      <vt:lpstr>Висновок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2018-12-04T18:19:20Z</dcterms:created>
  <dcterms:modified xsi:type="dcterms:W3CDTF">2018-12-04T19:52:56Z</dcterms:modified>
</cp:coreProperties>
</file>