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ерман" initials="Г" lastIdx="1" clrIdx="0">
    <p:extLst>
      <p:ext uri="{19B8F6BF-5375-455C-9EA6-DF929625EA0E}">
        <p15:presenceInfo xmlns:p15="http://schemas.microsoft.com/office/powerpoint/2012/main" xmlns="" userId="Герма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4DDDF-E84D-437A-B19E-0AA601AEAC7B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5E291-BBA9-4B87-B1A6-6823BD72B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0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286-DCF5-4808-AAFA-4FF3905144A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1D79-8E32-4966-A383-555F8088A64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56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286-DCF5-4808-AAFA-4FF3905144A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1D79-8E32-4966-A383-555F80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286-DCF5-4808-AAFA-4FF3905144A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1D79-8E32-4966-A383-555F80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1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286-DCF5-4808-AAFA-4FF3905144A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1D79-8E32-4966-A383-555F8088A6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6165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286-DCF5-4808-AAFA-4FF3905144A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1D79-8E32-4966-A383-555F80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25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286-DCF5-4808-AAFA-4FF3905144A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1D79-8E32-4966-A383-555F8088A64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23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286-DCF5-4808-AAFA-4FF3905144A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1D79-8E32-4966-A383-555F80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286-DCF5-4808-AAFA-4FF3905144A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1D79-8E32-4966-A383-555F80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38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286-DCF5-4808-AAFA-4FF3905144A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1D79-8E32-4966-A383-555F80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4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286-DCF5-4808-AAFA-4FF3905144A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1D79-8E32-4966-A383-555F80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286-DCF5-4808-AAFA-4FF3905144A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1D79-8E32-4966-A383-555F80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5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286-DCF5-4808-AAFA-4FF3905144A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1D79-8E32-4966-A383-555F80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2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286-DCF5-4808-AAFA-4FF3905144A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1D79-8E32-4966-A383-555F80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286-DCF5-4808-AAFA-4FF3905144A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1D79-8E32-4966-A383-555F80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3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286-DCF5-4808-AAFA-4FF3905144A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1D79-8E32-4966-A383-555F80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286-DCF5-4808-AAFA-4FF3905144A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1D79-8E32-4966-A383-555F80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8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A286-DCF5-4808-AAFA-4FF3905144A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1D79-8E32-4966-A383-555F80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8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A4A286-DCF5-4808-AAFA-4FF3905144A1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42B1D79-8E32-4966-A383-555F808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37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4AF4D5-97F7-4863-A028-3F8B33B96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63040"/>
          </a:xfrm>
        </p:spPr>
        <p:txBody>
          <a:bodyPr>
            <a:normAutofit/>
          </a:bodyPr>
          <a:lstStyle/>
          <a:p>
            <a:r>
              <a:rPr lang="uk-UA" dirty="0" err="1"/>
              <a:t>Кібербезпека</a:t>
            </a:r>
            <a:r>
              <a:rPr lang="uk-UA" dirty="0"/>
              <a:t> та робототехніка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24B44B-BD8F-41A9-9DF7-E7E8EF1D3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78563"/>
            <a:ext cx="6400800" cy="277943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Підготував студент групи БСД-13 </a:t>
            </a:r>
          </a:p>
          <a:p>
            <a:r>
              <a:rPr lang="uk-UA" dirty="0">
                <a:solidFill>
                  <a:schemeClr val="tx1"/>
                </a:solidFill>
              </a:rPr>
              <a:t>Філатов Герман</a:t>
            </a:r>
          </a:p>
          <a:p>
            <a:r>
              <a:rPr lang="uk-UA" dirty="0">
                <a:solidFill>
                  <a:schemeClr val="tx1"/>
                </a:solidFill>
              </a:rPr>
              <a:t>Навчально-науковий інститут захисту інформації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uk-UA" i="1" dirty="0">
                <a:solidFill>
                  <a:schemeClr val="tx1"/>
                </a:solidFill>
              </a:rPr>
              <a:t>Кафедра Інформаційної та кібернетичної безпеки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6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79E938-CF60-4B58-BBEF-1C9335535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8D2E13-14AA-48E5-ADA5-EA044A81BCA6}"/>
              </a:ext>
            </a:extLst>
          </p:cNvPr>
          <p:cNvSpPr txBox="1"/>
          <p:nvPr/>
        </p:nvSpPr>
        <p:spPr>
          <a:xfrm>
            <a:off x="3078480" y="2905780"/>
            <a:ext cx="603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ДЯКУЮ ЗА УВАГУ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901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2C2FA8-29B0-4AFD-B4AA-70FF059B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2687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Вступ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191F6E-FA74-48F7-B8D6-355BC6BDB9F4}"/>
              </a:ext>
            </a:extLst>
          </p:cNvPr>
          <p:cNvSpPr txBox="1"/>
          <p:nvPr/>
        </p:nvSpPr>
        <p:spPr>
          <a:xfrm>
            <a:off x="228600" y="932688"/>
            <a:ext cx="11466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</a:t>
            </a:r>
            <a:r>
              <a:rPr lang="ru-RU" dirty="0" err="1"/>
              <a:t>сьогоднішній</a:t>
            </a:r>
            <a:r>
              <a:rPr lang="ru-RU" dirty="0"/>
              <a:t> день </a:t>
            </a:r>
            <a:r>
              <a:rPr lang="uk-UA" dirty="0"/>
              <a:t>кількість кібератак збільшилось. Це зумовило бум в сфері </a:t>
            </a:r>
            <a:r>
              <a:rPr lang="uk-UA" dirty="0" err="1"/>
              <a:t>кібербезпеки</a:t>
            </a:r>
            <a:r>
              <a:rPr lang="uk-UA" dirty="0"/>
              <a:t> .</a:t>
            </a:r>
          </a:p>
          <a:p>
            <a:r>
              <a:rPr lang="uk-UA" dirty="0"/>
              <a:t>Багато людей не підозрює , що основними цілями для </a:t>
            </a:r>
            <a:r>
              <a:rPr lang="uk-UA" dirty="0" err="1"/>
              <a:t>кібернападів</a:t>
            </a:r>
            <a:r>
              <a:rPr lang="uk-UA" dirty="0"/>
              <a:t> можуть бути не тільки </a:t>
            </a:r>
            <a:r>
              <a:rPr lang="ru-RU" dirty="0" err="1"/>
              <a:t>державні</a:t>
            </a:r>
            <a:r>
              <a:rPr lang="ru-RU" dirty="0"/>
              <a:t> установи,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критичної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, </a:t>
            </a:r>
            <a:r>
              <a:rPr lang="ru-RU" dirty="0" err="1"/>
              <a:t>енергетичні</a:t>
            </a:r>
            <a:r>
              <a:rPr lang="ru-RU" dirty="0"/>
              <a:t> та </a:t>
            </a:r>
            <a:r>
              <a:rPr lang="ru-RU" dirty="0" err="1"/>
              <a:t>ядерні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, </a:t>
            </a:r>
            <a:r>
              <a:rPr lang="ru-RU" dirty="0" err="1"/>
              <a:t>приватні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, а й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роботизовані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x-none" dirty="0" err="1"/>
              <a:t>Оскільки</a:t>
            </a:r>
            <a:r>
              <a:rPr lang="x-none" dirty="0"/>
              <a:t> все </a:t>
            </a:r>
            <a:r>
              <a:rPr lang="x-none" dirty="0" err="1"/>
              <a:t>більше</a:t>
            </a:r>
            <a:r>
              <a:rPr lang="x-none" dirty="0"/>
              <a:t> </a:t>
            </a:r>
            <a:r>
              <a:rPr lang="x-none" dirty="0" err="1"/>
              <a:t>роботів</a:t>
            </a:r>
            <a:r>
              <a:rPr lang="x-none" dirty="0"/>
              <a:t> </a:t>
            </a:r>
            <a:r>
              <a:rPr lang="x-none" dirty="0" err="1"/>
              <a:t>з'єднані</a:t>
            </a:r>
            <a:r>
              <a:rPr lang="x-none" dirty="0"/>
              <a:t> один з одним </a:t>
            </a:r>
            <a:r>
              <a:rPr lang="uk-UA" dirty="0"/>
              <a:t>системою </a:t>
            </a:r>
            <a:r>
              <a:rPr lang="x-none" dirty="0"/>
              <a:t>, </a:t>
            </a:r>
            <a:r>
              <a:rPr lang="x-none" dirty="0" err="1"/>
              <a:t>ризики</a:t>
            </a:r>
            <a:r>
              <a:rPr lang="x-none" dirty="0"/>
              <a:t> </a:t>
            </a:r>
            <a:r>
              <a:rPr lang="x-none" dirty="0" err="1"/>
              <a:t>кібер</a:t>
            </a:r>
            <a:r>
              <a:rPr lang="uk-UA" dirty="0"/>
              <a:t>атак збільшуються</a:t>
            </a:r>
            <a:r>
              <a:rPr lang="x-none" dirty="0"/>
              <a:t>.</a:t>
            </a:r>
            <a:endParaRPr lang="en-US" dirty="0"/>
          </a:p>
          <a:p>
            <a:endParaRPr lang="uk-UA" dirty="0"/>
          </a:p>
          <a:p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77663A8-DA8B-4400-829A-35C1B576B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5062118" cy="31638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0C1912B-98EE-4656-B4DF-7F99A8CB3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46" y="2219531"/>
            <a:ext cx="4264152" cy="24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9152F5-0ED9-44BC-BE55-578F79EF0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" y="500918"/>
            <a:ext cx="6748272" cy="783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900" dirty="0">
                <a:solidFill>
                  <a:schemeClr val="tx1"/>
                </a:solidFill>
              </a:rPr>
              <a:t>Для робототехніки дуже важливим є захист від </a:t>
            </a:r>
            <a:r>
              <a:rPr lang="uk-UA" sz="1900" dirty="0" err="1">
                <a:solidFill>
                  <a:schemeClr val="tx1"/>
                </a:solidFill>
              </a:rPr>
              <a:t>разноманітних</a:t>
            </a:r>
            <a:r>
              <a:rPr lang="uk-UA" sz="1900" dirty="0">
                <a:solidFill>
                  <a:schemeClr val="tx1"/>
                </a:solidFill>
              </a:rPr>
              <a:t> варіацій кібератак.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0E9DD5-F4E0-44EF-BA1F-F714F7A116FE}"/>
              </a:ext>
            </a:extLst>
          </p:cNvPr>
          <p:cNvSpPr txBox="1"/>
          <p:nvPr/>
        </p:nvSpPr>
        <p:spPr>
          <a:xfrm>
            <a:off x="4832540" y="4535638"/>
            <a:ext cx="564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/>
              <a:t>Кібернапади</a:t>
            </a:r>
            <a:r>
              <a:rPr lang="uk-UA" dirty="0"/>
              <a:t>, націлені на високошвидкісні, потужні </a:t>
            </a:r>
            <a:r>
              <a:rPr lang="uk-UA" dirty="0" err="1"/>
              <a:t>роботизовані</a:t>
            </a:r>
            <a:r>
              <a:rPr lang="uk-UA" dirty="0"/>
              <a:t> системи, можуть призвести серйозні проблеми з безпекою.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8E9727-DEF6-46E6-9881-840FDA320C32}"/>
              </a:ext>
            </a:extLst>
          </p:cNvPr>
          <p:cNvSpPr txBox="1"/>
          <p:nvPr/>
        </p:nvSpPr>
        <p:spPr>
          <a:xfrm>
            <a:off x="134112" y="1630855"/>
            <a:ext cx="67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Реальна сила сьогоднішніх роботів лежить у програмному забезпеченні, потенційно сприйнятливому до кібератаки. Зі зближенням </a:t>
            </a:r>
            <a:r>
              <a:rPr lang="uk-UA"/>
              <a:t>інформаційних і </a:t>
            </a:r>
            <a:r>
              <a:rPr lang="uk-UA" dirty="0"/>
              <a:t>оперативних технологій </a:t>
            </a:r>
            <a:r>
              <a:rPr lang="uk-UA" dirty="0" err="1"/>
              <a:t>кібербезпека</a:t>
            </a:r>
            <a:r>
              <a:rPr lang="uk-UA" dirty="0"/>
              <a:t> вже не є «чужою проблемою». У цей вік промислового Інтернету речей </a:t>
            </a:r>
            <a:r>
              <a:rPr lang="uk-UA" dirty="0" err="1"/>
              <a:t>кібербезпека</a:t>
            </a:r>
            <a:r>
              <a:rPr lang="uk-UA" dirty="0"/>
              <a:t> є відповідальністю кожного. 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051C61B-89B9-41E0-AD9C-DC49AFD41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84" y="566738"/>
            <a:ext cx="4037215" cy="25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6F1697-ACCA-48B3-BE2C-6D9E9690E13C}"/>
              </a:ext>
            </a:extLst>
          </p:cNvPr>
          <p:cNvSpPr txBox="1"/>
          <p:nvPr/>
        </p:nvSpPr>
        <p:spPr>
          <a:xfrm>
            <a:off x="5742432" y="141801"/>
            <a:ext cx="6419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 «</a:t>
            </a:r>
            <a:r>
              <a:rPr lang="uk-UA" sz="2000" dirty="0" err="1"/>
              <a:t>Кібербезпека</a:t>
            </a:r>
            <a:r>
              <a:rPr lang="uk-UA" sz="2000" dirty="0"/>
              <a:t> лише нещодавно увійшла в свідомість людей в рамках оперативних технологій і робототехніки, - говорить Найджел Стенлі, головний технічний директор з глобальної технічної безпеки та промислової </a:t>
            </a:r>
            <a:r>
              <a:rPr lang="uk-UA" sz="2000" dirty="0" err="1"/>
              <a:t>кібербезпеки</a:t>
            </a:r>
            <a:r>
              <a:rPr lang="uk-UA" sz="2000" dirty="0"/>
              <a:t> в TÜV </a:t>
            </a:r>
            <a:r>
              <a:rPr lang="uk-UA" sz="2000" dirty="0" err="1"/>
              <a:t>Rheinland</a:t>
            </a:r>
            <a:r>
              <a:rPr lang="uk-UA" sz="2000" dirty="0"/>
              <a:t>. 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E5C80E-C429-46EE-91D4-B013D90C0CA8}"/>
              </a:ext>
            </a:extLst>
          </p:cNvPr>
          <p:cNvSpPr txBox="1"/>
          <p:nvPr/>
        </p:nvSpPr>
        <p:spPr>
          <a:xfrm>
            <a:off x="198944" y="4175682"/>
            <a:ext cx="10232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«Це завжди розглядалося як проблема інформаційних технологій. Протягом останніх п'яти років, хакери вривалися в системи технологічних операцій.»</a:t>
            </a:r>
            <a:endParaRPr lang="en-US" sz="2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6EC9E2E-6B3A-44B2-8022-E9C897C55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5" y="550103"/>
            <a:ext cx="2807207" cy="30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BDAA91-8ACC-4E61-97E3-A1A3FC8EB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66" y="391287"/>
            <a:ext cx="6881622" cy="197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 sz="1800" dirty="0" err="1">
                <a:solidFill>
                  <a:schemeClr val="tx1"/>
                </a:solidFill>
              </a:rPr>
              <a:t>Бачення</a:t>
            </a:r>
            <a:r>
              <a:rPr lang="x-none" sz="1800" dirty="0">
                <a:solidFill>
                  <a:schemeClr val="tx1"/>
                </a:solidFill>
              </a:rPr>
              <a:t> </a:t>
            </a:r>
            <a:r>
              <a:rPr lang="x-none" sz="1800" dirty="0" err="1">
                <a:solidFill>
                  <a:schemeClr val="tx1"/>
                </a:solidFill>
              </a:rPr>
              <a:t>робототехнічної</a:t>
            </a:r>
            <a:r>
              <a:rPr lang="x-none" sz="1800" dirty="0">
                <a:solidFill>
                  <a:schemeClr val="tx1"/>
                </a:solidFill>
              </a:rPr>
              <a:t> </a:t>
            </a:r>
            <a:r>
              <a:rPr lang="x-none" sz="1800" dirty="0" err="1">
                <a:solidFill>
                  <a:schemeClr val="tx1"/>
                </a:solidFill>
              </a:rPr>
              <a:t>зброї</a:t>
            </a:r>
            <a:r>
              <a:rPr lang="x-none" sz="1800" dirty="0">
                <a:solidFill>
                  <a:schemeClr val="tx1"/>
                </a:solidFill>
              </a:rPr>
              <a:t>, </a:t>
            </a:r>
            <a:r>
              <a:rPr lang="x-none" sz="1800" dirty="0" err="1">
                <a:solidFill>
                  <a:schemeClr val="tx1"/>
                </a:solidFill>
              </a:rPr>
              <a:t>може</a:t>
            </a:r>
            <a:r>
              <a:rPr lang="x-none" sz="1800" dirty="0">
                <a:solidFill>
                  <a:schemeClr val="tx1"/>
                </a:solidFill>
              </a:rPr>
              <a:t> бути </a:t>
            </a:r>
            <a:r>
              <a:rPr lang="x-none" sz="1800" dirty="0" err="1">
                <a:solidFill>
                  <a:schemeClr val="tx1"/>
                </a:solidFill>
              </a:rPr>
              <a:t>тим</a:t>
            </a:r>
            <a:r>
              <a:rPr lang="x-none" sz="1800" dirty="0">
                <a:solidFill>
                  <a:schemeClr val="tx1"/>
                </a:solidFill>
              </a:rPr>
              <a:t>, </a:t>
            </a:r>
            <a:r>
              <a:rPr lang="x-none" sz="1800" dirty="0" err="1">
                <a:solidFill>
                  <a:schemeClr val="tx1"/>
                </a:solidFill>
              </a:rPr>
              <a:t>що</a:t>
            </a:r>
            <a:r>
              <a:rPr lang="x-none" sz="1800" dirty="0">
                <a:solidFill>
                  <a:schemeClr val="tx1"/>
                </a:solidFill>
              </a:rPr>
              <a:t> приходить на </a:t>
            </a:r>
            <a:r>
              <a:rPr lang="x-none" sz="1800" dirty="0" err="1">
                <a:solidFill>
                  <a:schemeClr val="tx1"/>
                </a:solidFill>
              </a:rPr>
              <a:t>розум</a:t>
            </a:r>
            <a:r>
              <a:rPr lang="x-none" sz="1800" dirty="0">
                <a:solidFill>
                  <a:schemeClr val="tx1"/>
                </a:solidFill>
              </a:rPr>
              <a:t>, коли </a:t>
            </a:r>
            <a:r>
              <a:rPr lang="x-none" sz="1800" dirty="0" err="1">
                <a:solidFill>
                  <a:schemeClr val="tx1"/>
                </a:solidFill>
              </a:rPr>
              <a:t>ви</a:t>
            </a:r>
            <a:r>
              <a:rPr lang="x-none" sz="1800" dirty="0">
                <a:solidFill>
                  <a:schemeClr val="tx1"/>
                </a:solidFill>
              </a:rPr>
              <a:t> </a:t>
            </a:r>
            <a:r>
              <a:rPr lang="x-none" sz="1800" dirty="0" err="1">
                <a:solidFill>
                  <a:schemeClr val="tx1"/>
                </a:solidFill>
              </a:rPr>
              <a:t>думаєте</a:t>
            </a:r>
            <a:r>
              <a:rPr lang="x-none" sz="1800" dirty="0">
                <a:solidFill>
                  <a:schemeClr val="tx1"/>
                </a:solidFill>
              </a:rPr>
              <a:t> про </a:t>
            </a:r>
            <a:r>
              <a:rPr lang="x-none" sz="1800" dirty="0" err="1">
                <a:solidFill>
                  <a:schemeClr val="tx1"/>
                </a:solidFill>
              </a:rPr>
              <a:t>кібератаку</a:t>
            </a:r>
            <a:r>
              <a:rPr lang="x-none" sz="1800" dirty="0">
                <a:solidFill>
                  <a:schemeClr val="tx1"/>
                </a:solidFill>
              </a:rPr>
              <a:t>. </a:t>
            </a:r>
            <a:r>
              <a:rPr lang="uk-UA" sz="1800" dirty="0">
                <a:solidFill>
                  <a:schemeClr val="tx1"/>
                </a:solidFill>
              </a:rPr>
              <a:t>Б</a:t>
            </a:r>
            <a:r>
              <a:rPr lang="x-none" sz="1800" dirty="0" err="1">
                <a:solidFill>
                  <a:schemeClr val="tx1"/>
                </a:solidFill>
              </a:rPr>
              <a:t>ільш</a:t>
            </a:r>
            <a:r>
              <a:rPr lang="x-none" sz="1800" dirty="0">
                <a:solidFill>
                  <a:schemeClr val="tx1"/>
                </a:solidFill>
              </a:rPr>
              <a:t> </a:t>
            </a:r>
            <a:r>
              <a:rPr lang="x-none" sz="1800" dirty="0" err="1">
                <a:solidFill>
                  <a:schemeClr val="tx1"/>
                </a:solidFill>
              </a:rPr>
              <a:t>вірогідний</a:t>
            </a:r>
            <a:r>
              <a:rPr lang="x-none" sz="1800" dirty="0">
                <a:solidFill>
                  <a:schemeClr val="tx1"/>
                </a:solidFill>
              </a:rPr>
              <a:t> </a:t>
            </a:r>
            <a:r>
              <a:rPr lang="x-none" sz="1800" dirty="0" err="1">
                <a:solidFill>
                  <a:schemeClr val="tx1"/>
                </a:solidFill>
              </a:rPr>
              <a:t>сценарій</a:t>
            </a:r>
            <a:r>
              <a:rPr lang="x-none" sz="1800" dirty="0">
                <a:solidFill>
                  <a:schemeClr val="tx1"/>
                </a:solidFill>
              </a:rPr>
              <a:t> є на</a:t>
            </a:r>
            <a:r>
              <a:rPr lang="uk-UA" sz="1800" dirty="0">
                <a:solidFill>
                  <a:schemeClr val="tx1"/>
                </a:solidFill>
              </a:rPr>
              <a:t>й</a:t>
            </a:r>
            <a:r>
              <a:rPr lang="x-none" sz="1800" dirty="0" err="1">
                <a:solidFill>
                  <a:schemeClr val="tx1"/>
                </a:solidFill>
              </a:rPr>
              <a:t>більш</a:t>
            </a:r>
            <a:r>
              <a:rPr lang="x-none" sz="1800" dirty="0">
                <a:solidFill>
                  <a:schemeClr val="tx1"/>
                </a:solidFill>
              </a:rPr>
              <a:t> </a:t>
            </a:r>
            <a:r>
              <a:rPr lang="x-none" sz="1800" dirty="0" err="1">
                <a:solidFill>
                  <a:schemeClr val="tx1"/>
                </a:solidFill>
              </a:rPr>
              <a:t>підступним</a:t>
            </a:r>
            <a:r>
              <a:rPr lang="x-none" sz="1800" dirty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06EC9F-BA0E-41D0-8CD4-92C6E3F0A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8" y="3429000"/>
            <a:ext cx="3979736" cy="29809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4E9E73-0E8E-48A9-9A7F-73AF027C8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34" y="391287"/>
            <a:ext cx="4229100" cy="2381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8F0C5C-6A54-4484-93E0-1269765FF160}"/>
              </a:ext>
            </a:extLst>
          </p:cNvPr>
          <p:cNvSpPr txBox="1"/>
          <p:nvPr/>
        </p:nvSpPr>
        <p:spPr>
          <a:xfrm>
            <a:off x="4815840" y="3502152"/>
            <a:ext cx="5516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Програмне забезпечення роботів може бути атаковане таким же чином, як незадіяні уразливості в операційних системах можуть бути використані для отримання контролю над ПК.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51A462-A763-44E5-85AD-C9AB1BAD7484}"/>
              </a:ext>
            </a:extLst>
          </p:cNvPr>
          <p:cNvSpPr txBox="1"/>
          <p:nvPr/>
        </p:nvSpPr>
        <p:spPr>
          <a:xfrm>
            <a:off x="0" y="2404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«БАГАТОШАРОВА ОБОРОНА»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728B132-F1DE-47C0-BA2C-E0FE740F074B}"/>
              </a:ext>
            </a:extLst>
          </p:cNvPr>
          <p:cNvSpPr txBox="1"/>
          <p:nvPr/>
        </p:nvSpPr>
        <p:spPr>
          <a:xfrm>
            <a:off x="246888" y="1078992"/>
            <a:ext cx="1151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Концепція</a:t>
            </a:r>
            <a:r>
              <a:rPr lang="ru-RU" dirty="0"/>
              <a:t> «</a:t>
            </a:r>
            <a:r>
              <a:rPr lang="ru-RU" dirty="0" err="1"/>
              <a:t>багатошарової</a:t>
            </a:r>
            <a:r>
              <a:rPr lang="ru-RU" dirty="0"/>
              <a:t> оборони» є </a:t>
            </a:r>
            <a:r>
              <a:rPr lang="ru-RU" dirty="0" err="1"/>
              <a:t>відмінною</a:t>
            </a:r>
            <a:r>
              <a:rPr lang="ru-RU" dirty="0"/>
              <a:t> </a:t>
            </a:r>
            <a:r>
              <a:rPr lang="ru-RU" dirty="0" err="1"/>
              <a:t>рисою</a:t>
            </a:r>
            <a:r>
              <a:rPr lang="ru-RU" dirty="0"/>
              <a:t> передового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кібербезпеки</a:t>
            </a:r>
            <a:r>
              <a:rPr lang="ru-RU" dirty="0"/>
              <a:t>.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шарів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, тому, </a:t>
            </a:r>
            <a:r>
              <a:rPr lang="ru-RU" dirty="0" err="1"/>
              <a:t>якщо</a:t>
            </a:r>
            <a:r>
              <a:rPr lang="ru-RU" dirty="0"/>
              <a:t> шар не </a:t>
            </a:r>
            <a:r>
              <a:rPr lang="ru-RU" dirty="0" err="1"/>
              <a:t>витримує</a:t>
            </a:r>
            <a:r>
              <a:rPr lang="ru-RU" dirty="0"/>
              <a:t>,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шари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необхідн</a:t>
            </a:r>
            <a:r>
              <a:rPr lang="uk-UA" dirty="0" err="1"/>
              <a:t>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953C3C1-DFA5-4F2D-8EA1-5100042D2592}"/>
              </a:ext>
            </a:extLst>
          </p:cNvPr>
          <p:cNvSpPr txBox="1"/>
          <p:nvPr/>
        </p:nvSpPr>
        <p:spPr>
          <a:xfrm>
            <a:off x="347472" y="5751576"/>
            <a:ext cx="7635240" cy="6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багатошарового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затримує</a:t>
            </a:r>
            <a:r>
              <a:rPr lang="ru-RU" dirty="0"/>
              <a:t> </a:t>
            </a:r>
            <a:r>
              <a:rPr lang="ru-RU" dirty="0" err="1"/>
              <a:t>зловмисника</a:t>
            </a:r>
            <a:r>
              <a:rPr lang="ru-RU" dirty="0"/>
              <a:t> і </a:t>
            </a:r>
            <a:r>
              <a:rPr lang="ru-RU" dirty="0" err="1"/>
              <a:t>дає</a:t>
            </a:r>
            <a:r>
              <a:rPr lang="ru-RU" dirty="0"/>
              <a:t> час для </a:t>
            </a:r>
            <a:r>
              <a:rPr lang="ru-RU" dirty="0" err="1"/>
              <a:t>виявлення</a:t>
            </a:r>
            <a:r>
              <a:rPr lang="ru-RU" dirty="0"/>
              <a:t> і </a:t>
            </a:r>
            <a:r>
              <a:rPr lang="ru-RU" dirty="0" err="1"/>
              <a:t>реагування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4B28457-890A-458F-AAEB-28A9688B4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749493"/>
            <a:ext cx="3603308" cy="202460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231BEAD8-F702-453B-B44F-E3E6E0D86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16" y="2002322"/>
            <a:ext cx="4150638" cy="31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550FF0-2172-4359-8D51-94E60D958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66" y="320041"/>
            <a:ext cx="7395306" cy="1453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>
                <a:solidFill>
                  <a:schemeClr val="tx1"/>
                </a:solidFill>
              </a:rPr>
              <a:t>"Якщо у вас є ці кілька шарів, то ви все ще маєте розумні шанси захистити вашу систему", говорить Майк </a:t>
            </a:r>
            <a:r>
              <a:rPr lang="uk-UA" sz="1800" dirty="0" err="1">
                <a:solidFill>
                  <a:schemeClr val="tx1"/>
                </a:solidFill>
              </a:rPr>
              <a:t>Медофф</a:t>
            </a:r>
            <a:r>
              <a:rPr lang="uk-UA" sz="1800" dirty="0">
                <a:solidFill>
                  <a:schemeClr val="tx1"/>
                </a:solidFill>
              </a:rPr>
              <a:t>, CFSE, CISA, директор з сертифікації </a:t>
            </a:r>
            <a:r>
              <a:rPr lang="uk-UA" sz="1800" dirty="0" err="1">
                <a:solidFill>
                  <a:schemeClr val="tx1"/>
                </a:solidFill>
              </a:rPr>
              <a:t>Cybersecurity</a:t>
            </a:r>
            <a:r>
              <a:rPr lang="uk-UA" sz="1800" dirty="0">
                <a:solidFill>
                  <a:schemeClr val="tx1"/>
                </a:solidFill>
              </a:rPr>
              <a:t> для 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uk-UA" sz="1800" dirty="0" err="1">
                <a:solidFill>
                  <a:schemeClr val="tx1"/>
                </a:solidFill>
              </a:rPr>
              <a:t>xida</a:t>
            </a:r>
            <a:r>
              <a:rPr lang="uk-UA" sz="1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5FE298-1FC8-436F-A038-92751C3FB09E}"/>
              </a:ext>
            </a:extLst>
          </p:cNvPr>
          <p:cNvSpPr txBox="1"/>
          <p:nvPr/>
        </p:nvSpPr>
        <p:spPr>
          <a:xfrm>
            <a:off x="4571270" y="1709928"/>
            <a:ext cx="7124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«Можливо, зловмисники можуть скомпрометувати один або два шари, але чим більше кроків вони повинні пройти, тим важче для них скомпрометувати систему. Зрештою, вони відмовляться, якщо ви зробите це досить важко.»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013646-B175-4CD0-8410-7D89D7366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56" y="2974266"/>
            <a:ext cx="6432444" cy="32162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E6A1FAB-0FD5-4AB3-8546-6AEC9E6F7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6" y="1709928"/>
            <a:ext cx="4029744" cy="2857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0909A4-040E-4C69-A162-35D4C484C342}"/>
              </a:ext>
            </a:extLst>
          </p:cNvPr>
          <p:cNvSpPr txBox="1"/>
          <p:nvPr/>
        </p:nvSpPr>
        <p:spPr>
          <a:xfrm>
            <a:off x="155448" y="4582377"/>
            <a:ext cx="5449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Найслабшою</a:t>
            </a:r>
            <a:r>
              <a:rPr lang="ru-RU" dirty="0"/>
              <a:t> </a:t>
            </a:r>
            <a:r>
              <a:rPr lang="ru-RU" dirty="0" err="1"/>
              <a:t>ланкою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є та, яка </a:t>
            </a:r>
            <a:r>
              <a:rPr lang="ru-RU" dirty="0" err="1"/>
              <a:t>може</a:t>
            </a:r>
            <a:r>
              <a:rPr lang="ru-RU" dirty="0"/>
              <a:t> бути атакована, тому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шари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захищені</a:t>
            </a:r>
            <a:r>
              <a:rPr lang="ru-RU" dirty="0"/>
              <a:t>», -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Медофф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Саме</a:t>
            </a:r>
            <a:r>
              <a:rPr lang="ru-RU" dirty="0"/>
              <a:t> там </a:t>
            </a:r>
            <a:r>
              <a:rPr lang="ru-RU" dirty="0" err="1"/>
              <a:t>вступають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галузеві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B63541-6795-45F1-AA07-A68F1EFC9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" y="256033"/>
            <a:ext cx="12192000" cy="4754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/>
              <a:t>Стандарти </a:t>
            </a:r>
            <a:r>
              <a:rPr lang="uk-UA" sz="2800" b="1" dirty="0" err="1"/>
              <a:t>кібербезпеки</a:t>
            </a:r>
            <a:r>
              <a:rPr lang="uk-UA" sz="2800" b="1" dirty="0"/>
              <a:t> для автоматизації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2B64D0-5931-4DE5-8792-B04BF2E46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04" y="493777"/>
            <a:ext cx="8889556" cy="1481327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Міжнародна електротехнічна комісія (IEC) за погодженням з Міжнародним товариством автоматизації (ISA) опублікувала низку стандартів і технічних звітів, які визначають процедури впровадження безпечної промислової автоматизації та систем управління (IACS).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624465-3125-4ED5-A0CD-2D99F3190507}"/>
              </a:ext>
            </a:extLst>
          </p:cNvPr>
          <p:cNvSpPr txBox="1"/>
          <p:nvPr/>
        </p:nvSpPr>
        <p:spPr>
          <a:xfrm>
            <a:off x="79978" y="5021816"/>
            <a:ext cx="9055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Стандарт надає вказівки тим, хто створює продукти, інтегрує системи та експлуатує промислові системи автоматизації та управління.</a:t>
            </a:r>
            <a:endParaRPr lang="en-US" dirty="0"/>
          </a:p>
          <a:p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E0D0919-5BF4-4E34-8D3F-73EC9469D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57" y="1987744"/>
            <a:ext cx="4807456" cy="27011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372880D-ADB8-4FA1-8A8D-BA93D2D79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0" y="2212848"/>
            <a:ext cx="3498373" cy="21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30EA87-D049-44A8-9CD0-06027EE1FEE4}"/>
              </a:ext>
            </a:extLst>
          </p:cNvPr>
          <p:cNvSpPr txBox="1"/>
          <p:nvPr/>
        </p:nvSpPr>
        <p:spPr>
          <a:xfrm>
            <a:off x="91440" y="0"/>
            <a:ext cx="11814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Стандарт </a:t>
            </a:r>
            <a:r>
              <a:rPr lang="en-US" sz="2400" dirty="0"/>
              <a:t>ISA / IEC 62443 </a:t>
            </a:r>
            <a:r>
              <a:rPr lang="ru-RU" sz="2400" dirty="0" err="1"/>
              <a:t>містить</a:t>
            </a:r>
            <a:r>
              <a:rPr lang="ru-RU" sz="2400" dirty="0"/>
              <a:t> </a:t>
            </a:r>
            <a:r>
              <a:rPr lang="ru-RU" sz="2400" dirty="0" err="1"/>
              <a:t>сім</a:t>
            </a:r>
            <a:r>
              <a:rPr lang="ru-RU" sz="2400" dirty="0"/>
              <a:t>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вимог</a:t>
            </a:r>
            <a:r>
              <a:rPr lang="ru-RU" sz="2400" dirty="0"/>
              <a:t> (</a:t>
            </a:r>
            <a:r>
              <a:rPr lang="en-US" sz="2400" dirty="0"/>
              <a:t>FR). </a:t>
            </a:r>
          </a:p>
          <a:p>
            <a:r>
              <a:rPr lang="en-US" sz="2400" dirty="0"/>
              <a:t>•	FR 1 </a:t>
            </a:r>
            <a:r>
              <a:rPr lang="ru-RU" sz="2400" dirty="0"/>
              <a:t>Контроль </a:t>
            </a:r>
            <a:r>
              <a:rPr lang="ru-RU" sz="2400" dirty="0" err="1"/>
              <a:t>ідентифікації</a:t>
            </a:r>
            <a:r>
              <a:rPr lang="ru-RU" sz="2400" dirty="0"/>
              <a:t> та </a:t>
            </a:r>
            <a:r>
              <a:rPr lang="ru-RU" sz="2400" dirty="0" err="1"/>
              <a:t>аутентифікації</a:t>
            </a:r>
            <a:r>
              <a:rPr lang="ru-RU" sz="2400" dirty="0"/>
              <a:t> (</a:t>
            </a:r>
            <a:r>
              <a:rPr lang="en-US" sz="2400" dirty="0"/>
              <a:t>IAC)</a:t>
            </a:r>
            <a:r>
              <a:rPr lang="ru-RU" sz="2400" dirty="0"/>
              <a:t>;</a:t>
            </a:r>
          </a:p>
          <a:p>
            <a:r>
              <a:rPr lang="ru-RU" sz="2400" dirty="0"/>
              <a:t>•	</a:t>
            </a:r>
            <a:r>
              <a:rPr lang="en-US" sz="2400" dirty="0"/>
              <a:t>FR 2 </a:t>
            </a:r>
            <a:r>
              <a:rPr lang="ru-RU" sz="2400" dirty="0" err="1"/>
              <a:t>Використовування</a:t>
            </a:r>
            <a:r>
              <a:rPr lang="ru-RU" sz="2400" dirty="0"/>
              <a:t> контролю;</a:t>
            </a:r>
          </a:p>
          <a:p>
            <a:r>
              <a:rPr lang="ru-RU" sz="2400" dirty="0"/>
              <a:t>•	</a:t>
            </a:r>
            <a:r>
              <a:rPr lang="en-US" sz="2400" dirty="0"/>
              <a:t>FR 3 </a:t>
            </a:r>
            <a:r>
              <a:rPr lang="ru-RU" sz="2400" dirty="0" err="1"/>
              <a:t>Цілісність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.;</a:t>
            </a:r>
          </a:p>
          <a:p>
            <a:r>
              <a:rPr lang="ru-RU" sz="2400" dirty="0"/>
              <a:t>•	</a:t>
            </a:r>
            <a:r>
              <a:rPr lang="en-US" sz="2400" dirty="0"/>
              <a:t>FR 4 </a:t>
            </a:r>
            <a:r>
              <a:rPr lang="ru-RU" sz="2400" dirty="0" err="1"/>
              <a:t>Конфіденційність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.;</a:t>
            </a:r>
          </a:p>
          <a:p>
            <a:r>
              <a:rPr lang="ru-RU" sz="2400" dirty="0"/>
              <a:t>•	</a:t>
            </a:r>
            <a:r>
              <a:rPr lang="en-US" sz="2400" dirty="0"/>
              <a:t>FR 5 </a:t>
            </a:r>
            <a:r>
              <a:rPr lang="ru-RU" sz="2400" dirty="0" err="1"/>
              <a:t>Обмежений</a:t>
            </a:r>
            <a:r>
              <a:rPr lang="ru-RU" sz="2400" dirty="0"/>
              <a:t> </a:t>
            </a:r>
            <a:r>
              <a:rPr lang="ru-RU" sz="2400" dirty="0" err="1"/>
              <a:t>потік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.;</a:t>
            </a:r>
          </a:p>
          <a:p>
            <a:r>
              <a:rPr lang="ru-RU" sz="2400" dirty="0"/>
              <a:t>•	</a:t>
            </a:r>
            <a:r>
              <a:rPr lang="en-US" sz="2400" dirty="0"/>
              <a:t>FR 6 </a:t>
            </a:r>
            <a:r>
              <a:rPr lang="ru-RU" sz="2400" dirty="0" err="1"/>
              <a:t>Своєчасна</a:t>
            </a:r>
            <a:r>
              <a:rPr lang="ru-RU" sz="2400" dirty="0"/>
              <a:t> </a:t>
            </a:r>
            <a:r>
              <a:rPr lang="ru-RU" sz="2400" dirty="0" err="1"/>
              <a:t>реакція</a:t>
            </a:r>
            <a:r>
              <a:rPr lang="ru-RU" sz="2400" dirty="0"/>
              <a:t> на </a:t>
            </a:r>
            <a:r>
              <a:rPr lang="ru-RU" sz="2400" dirty="0" err="1"/>
              <a:t>події</a:t>
            </a:r>
            <a:r>
              <a:rPr lang="ru-RU" sz="2400" dirty="0"/>
              <a:t>;</a:t>
            </a:r>
          </a:p>
          <a:p>
            <a:r>
              <a:rPr lang="ru-RU" sz="2400" dirty="0"/>
              <a:t>•	</a:t>
            </a:r>
            <a:r>
              <a:rPr lang="en-US" sz="2400" dirty="0"/>
              <a:t>FR 7 </a:t>
            </a:r>
            <a:r>
              <a:rPr lang="ru-RU" sz="2400" dirty="0" err="1"/>
              <a:t>Доступність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. </a:t>
            </a:r>
            <a:endParaRPr lang="en-US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611A517-20B1-493D-82CB-329676DDF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8" y="3246223"/>
            <a:ext cx="4475036" cy="31677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D3C014C-15C2-4E3C-B256-328B31C4D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50275"/>
            <a:ext cx="4666488" cy="307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364</TotalTime>
  <Words>495</Words>
  <Application>Microsoft Office PowerPoint</Application>
  <PresentationFormat>Произвольный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Кібербезпека та робототехніка</vt:lpstr>
      <vt:lpstr>Вступ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Стандарти кібербезпеки для автоматизації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Кібербезпека та робототехніка</dc:title>
  <dc:creator>Герман</dc:creator>
  <cp:lastModifiedBy>Администратор</cp:lastModifiedBy>
  <cp:revision>24</cp:revision>
  <dcterms:created xsi:type="dcterms:W3CDTF">2019-05-15T13:41:26Z</dcterms:created>
  <dcterms:modified xsi:type="dcterms:W3CDTF">2019-05-16T14:19:17Z</dcterms:modified>
</cp:coreProperties>
</file>